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38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531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5028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352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284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170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045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87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7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063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601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5F7B5F-54CE-4841-89FA-646FFC4944CD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F17CB3-1B54-483E-9FD8-338FA7BEEF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083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8710" y="1143000"/>
            <a:ext cx="6219671" cy="2895600"/>
          </a:xfrm>
        </p:spPr>
        <p:txBody>
          <a:bodyPr>
            <a:noAutofit/>
          </a:bodyPr>
          <a:lstStyle/>
          <a:p>
            <a:r>
              <a:rPr lang="en-US" sz="75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CHAPTER 1: </a:t>
            </a:r>
            <a:br>
              <a:rPr lang="en-US" sz="75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65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 Gift of Being Human</a:t>
            </a:r>
            <a:endParaRPr lang="en-US" sz="65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85001"/>
            <a:ext cx="1949380" cy="2395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7543800" y="1143000"/>
            <a:ext cx="1331042" cy="54102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39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10" y="142567"/>
            <a:ext cx="6858000" cy="96479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God made us … </a:t>
            </a:r>
            <a:endParaRPr lang="en-US" sz="6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Image result for male and femal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70820"/>
            <a:ext cx="3797252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178252" y="1468166"/>
            <a:ext cx="329285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… male and female,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 smtClean="0"/>
              <a:t>complimentary to one another,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400" dirty="0"/>
              <a:t>w</a:t>
            </a:r>
            <a:r>
              <a:rPr lang="en-US" sz="3400" dirty="0" smtClean="0"/>
              <a:t>ith equal dignity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1000" y="4811645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Sexual beings with both a spirit and body</a:t>
            </a:r>
          </a:p>
        </p:txBody>
      </p:sp>
    </p:spTree>
    <p:extLst>
      <p:ext uri="{BB962C8B-B14F-4D97-AF65-F5344CB8AC3E}">
        <p14:creationId xmlns:p14="http://schemas.microsoft.com/office/powerpoint/2010/main" val="2065093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8"/>
            <a:ext cx="7239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Human Dignity</a:t>
            </a:r>
            <a:endParaRPr lang="en-US" sz="6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1" y="1134397"/>
            <a:ext cx="7181616" cy="5418803"/>
          </a:xfrm>
        </p:spPr>
        <p:txBody>
          <a:bodyPr>
            <a:noAutofit/>
          </a:bodyPr>
          <a:lstStyle/>
          <a:p>
            <a:pPr lvl="0">
              <a:spcBef>
                <a:spcPts val="600"/>
              </a:spcBef>
            </a:pPr>
            <a:r>
              <a:rPr lang="en-US" sz="3600" i="1" dirty="0" smtClean="0"/>
              <a:t>‘The </a:t>
            </a:r>
            <a:r>
              <a:rPr lang="en-US" sz="3600" i="1" dirty="0"/>
              <a:t>state or quality of being worthy of honor or respect</a:t>
            </a:r>
            <a:r>
              <a:rPr lang="en-US" sz="3600" i="1" dirty="0" smtClean="0"/>
              <a:t>.’</a:t>
            </a:r>
            <a:endParaRPr lang="en-US" sz="3600" dirty="0" smtClean="0"/>
          </a:p>
          <a:p>
            <a:pPr lvl="0">
              <a:spcBef>
                <a:spcPts val="600"/>
              </a:spcBef>
            </a:pPr>
            <a:r>
              <a:rPr lang="en-US" sz="3600" b="1" dirty="0" smtClean="0">
                <a:solidFill>
                  <a:srgbClr val="FF0000"/>
                </a:solidFill>
              </a:rPr>
              <a:t>A quality of being worthy of esteem and respect. Having worth and value.</a:t>
            </a:r>
            <a:r>
              <a:rPr lang="en-US" sz="3600" i="1" dirty="0" smtClean="0"/>
              <a:t> </a:t>
            </a:r>
          </a:p>
          <a:p>
            <a:pPr lvl="0">
              <a:spcBef>
                <a:spcPts val="0"/>
              </a:spcBef>
            </a:pPr>
            <a:r>
              <a:rPr lang="en-US" sz="3600" dirty="0" smtClean="0"/>
              <a:t>Not earned, but rather …</a:t>
            </a:r>
            <a:endParaRPr lang="en-US" sz="3600" dirty="0"/>
          </a:p>
          <a:p>
            <a:pPr lvl="1">
              <a:spcBef>
                <a:spcPts val="0"/>
              </a:spcBef>
            </a:pPr>
            <a:r>
              <a:rPr lang="en-US" sz="2800" b="1" dirty="0" smtClean="0"/>
              <a:t>Inherent</a:t>
            </a:r>
            <a:r>
              <a:rPr lang="en-US" sz="2800" dirty="0" smtClean="0"/>
              <a:t> – we’re human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/>
              <a:t>Inviolable</a:t>
            </a:r>
            <a:r>
              <a:rPr lang="en-US" sz="2800" dirty="0" smtClean="0"/>
              <a:t> – no one has a right to violate or disrespect it</a:t>
            </a:r>
          </a:p>
          <a:p>
            <a:pPr lvl="1">
              <a:spcBef>
                <a:spcPts val="0"/>
              </a:spcBef>
            </a:pPr>
            <a:r>
              <a:rPr lang="en-US" sz="2800" b="1" dirty="0" smtClean="0"/>
              <a:t>Inalienable</a:t>
            </a:r>
            <a:r>
              <a:rPr lang="en-US" sz="2800" dirty="0" smtClean="0"/>
              <a:t> – cannot be taken away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48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8"/>
            <a:ext cx="7239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Human Dignity</a:t>
            </a:r>
            <a:endParaRPr lang="en-US" sz="6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93720"/>
            <a:ext cx="7010400" cy="3459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04800" y="1200448"/>
            <a:ext cx="7010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i="1" dirty="0"/>
              <a:t>We love because he </a:t>
            </a:r>
            <a:r>
              <a:rPr lang="en-US" sz="6000" i="1" dirty="0" smtClean="0"/>
              <a:t>loved us</a:t>
            </a:r>
            <a:r>
              <a:rPr lang="en-US" sz="6000" i="1" dirty="0"/>
              <a:t> </a:t>
            </a:r>
            <a:r>
              <a:rPr lang="en-US" sz="6000" i="1" dirty="0" smtClean="0"/>
              <a:t>first</a:t>
            </a:r>
            <a:r>
              <a:rPr lang="en-US" sz="6000" dirty="0" smtClean="0"/>
              <a:t> </a:t>
            </a:r>
            <a:r>
              <a:rPr lang="en-US" sz="2000" dirty="0" smtClean="0"/>
              <a:t>1 John 4:19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14991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8"/>
            <a:ext cx="7239000" cy="1143000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Human Dignity</a:t>
            </a:r>
            <a:endParaRPr lang="en-US" sz="6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990600"/>
            <a:ext cx="731871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Doesn’t depend on any externals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dirty="0" smtClean="0"/>
              <a:t>Comes from our relationship with a God who is madly in love with us, and who created us out of that love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b="1" dirty="0" smtClean="0"/>
              <a:t>We are a </a:t>
            </a:r>
            <a:r>
              <a:rPr lang="en-US" sz="2800" b="1" i="1" dirty="0" smtClean="0"/>
              <a:t>SOMEONE</a:t>
            </a:r>
            <a:r>
              <a:rPr lang="en-US" sz="2800" b="1" dirty="0" smtClean="0"/>
              <a:t> </a:t>
            </a:r>
            <a:r>
              <a:rPr lang="en-US" sz="2800" b="1" u="sng" dirty="0" smtClean="0"/>
              <a:t>not</a:t>
            </a:r>
            <a:r>
              <a:rPr lang="en-US" sz="2800" b="1" dirty="0" smtClean="0"/>
              <a:t> a </a:t>
            </a:r>
            <a:r>
              <a:rPr lang="en-US" sz="2800" b="1" i="1" dirty="0" smtClean="0"/>
              <a:t>SOMETHING</a:t>
            </a:r>
          </a:p>
          <a:p>
            <a:pPr marL="274320" indent="-274320">
              <a:buFont typeface="Arial" panose="020B0604020202020204" pitchFamily="34" charset="0"/>
              <a:buChar char="•"/>
            </a:pPr>
            <a:r>
              <a:rPr lang="en-US" sz="2800" i="1" dirty="0" smtClean="0"/>
              <a:t>The cornerstone of morality and Christian ethics</a:t>
            </a:r>
            <a:endParaRPr lang="en-US" sz="2800" i="1" dirty="0"/>
          </a:p>
        </p:txBody>
      </p:sp>
      <p:pic>
        <p:nvPicPr>
          <p:cNvPr id="2050" name="Picture 2" descr="Image result for dignit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3733800"/>
            <a:ext cx="3165951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805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39"/>
            <a:ext cx="7543800" cy="1152833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Our Spiritual Nature</a:t>
            </a:r>
            <a:endParaRPr lang="en-US" sz="48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98526" y="1107357"/>
            <a:ext cx="2872583" cy="5132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900"/>
              </a:spcAft>
              <a:buFont typeface="Arial" panose="020B0604020202020204" pitchFamily="34" charset="0"/>
              <a:buChar char="•"/>
            </a:pPr>
            <a:r>
              <a:rPr lang="en-US" sz="3200" dirty="0" smtClean="0"/>
              <a:t>Our dignity has been restored by Jesus’ death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Our spiritual nature leaves us restless to understand more about our existence</a:t>
            </a:r>
          </a:p>
        </p:txBody>
      </p:sp>
      <p:pic>
        <p:nvPicPr>
          <p:cNvPr id="1026" name="Picture 2" descr="Image result for augustine restles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71600"/>
            <a:ext cx="4251940" cy="4251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64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OUR SPIRITUAL NA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69341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47999" y="457200"/>
            <a:ext cx="426719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C000"/>
                </a:solidFill>
              </a:rPr>
              <a:t>Think and reason </a:t>
            </a:r>
            <a:r>
              <a:rPr lang="en-US" sz="3000" b="1" dirty="0" smtClean="0">
                <a:solidFill>
                  <a:schemeClr val="bg1"/>
                </a:solidFill>
              </a:rPr>
              <a:t>– </a:t>
            </a:r>
            <a:r>
              <a:rPr lang="en-US" sz="3000" i="1" dirty="0" smtClean="0">
                <a:solidFill>
                  <a:schemeClr val="bg1"/>
                </a:solidFill>
              </a:rPr>
              <a:t>we are rational beings  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C000"/>
                </a:solidFill>
              </a:rPr>
              <a:t>Discover truth 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C000"/>
                </a:solidFill>
              </a:rPr>
              <a:t>Recognize God’s voice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C000"/>
                </a:solidFill>
              </a:rPr>
              <a:t>Free Will </a:t>
            </a:r>
            <a:r>
              <a:rPr lang="en-US" sz="3000" b="1" dirty="0" smtClean="0">
                <a:solidFill>
                  <a:schemeClr val="bg1"/>
                </a:solidFill>
              </a:rPr>
              <a:t>– </a:t>
            </a:r>
            <a:r>
              <a:rPr lang="en-US" sz="3000" i="1" dirty="0" smtClean="0">
                <a:solidFill>
                  <a:schemeClr val="bg1"/>
                </a:solidFill>
              </a:rPr>
              <a:t>the capacity to choose among alternatives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C000"/>
                </a:solidFill>
              </a:rPr>
              <a:t>Ability to love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C000"/>
                </a:solidFill>
              </a:rPr>
              <a:t>Be responsible</a:t>
            </a:r>
          </a:p>
          <a:p>
            <a:pPr marL="182880" lvl="1" indent="-18288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000" b="1" dirty="0" smtClean="0">
                <a:solidFill>
                  <a:srgbClr val="FFC000"/>
                </a:solidFill>
              </a:rPr>
              <a:t>Capacity to grow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90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86" y="533400"/>
            <a:ext cx="3818937" cy="3818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013123" y="642376"/>
            <a:ext cx="3378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Subsidiarity</a:t>
            </a:r>
          </a:p>
          <a:p>
            <a:r>
              <a:rPr lang="en-US" sz="2800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A community of higher order should not interfere in the life of the community of lower order</a:t>
            </a:r>
            <a:endParaRPr lang="en-US" sz="2800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4186" y="4484808"/>
            <a:ext cx="734961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latin typeface="GungsuhChe" panose="02030609000101010101" pitchFamily="49" charset="-127"/>
                <a:ea typeface="GungsuhChe" panose="02030609000101010101" pitchFamily="49" charset="-127"/>
              </a:rPr>
              <a:t>Solidarity</a:t>
            </a:r>
          </a:p>
          <a:p>
            <a:r>
              <a:rPr lang="en-US" sz="3200" dirty="0">
                <a:latin typeface="GungsuhChe" panose="02030609000101010101" pitchFamily="49" charset="-127"/>
                <a:ea typeface="GungsuhChe" panose="02030609000101010101" pitchFamily="49" charset="-127"/>
              </a:rPr>
              <a:t>Christian virtue of social charity or friendship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4186" y="3242727"/>
            <a:ext cx="381893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400" dirty="0" smtClean="0">
                <a:solidFill>
                  <a:schemeClr val="bg1"/>
                </a:solidFill>
                <a:latin typeface="Franklin Gothic Heavy" panose="020B0903020102020204" pitchFamily="34" charset="0"/>
                <a:ea typeface="GungsuhChe" panose="02030609000101010101" pitchFamily="49" charset="-127"/>
              </a:rPr>
              <a:t>The Common Good</a:t>
            </a:r>
            <a:endParaRPr lang="en-US" sz="3400" dirty="0">
              <a:solidFill>
                <a:schemeClr val="bg1"/>
              </a:solidFill>
              <a:latin typeface="Franklin Gothic Heavy" panose="020B0903020102020204" pitchFamily="34" charset="0"/>
              <a:ea typeface="GungsuhChe" panose="02030609000101010101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4731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Image result for free wil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038600"/>
            <a:ext cx="5791198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8600" y="304800"/>
            <a:ext cx="724251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5760" indent="-365760">
              <a:buFont typeface="+mj-lt"/>
              <a:buAutoNum type="arabicPeriod"/>
            </a:pPr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If it’s true that God gave us the gift of free-will, </a:t>
            </a:r>
            <a:r>
              <a:rPr lang="en-US" sz="2800" b="1" i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true freedom</a:t>
            </a:r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, then why can’t we decide for ourselves what is right and wrong?</a:t>
            </a:r>
          </a:p>
          <a:p>
            <a:pPr marL="365760" indent="-365760">
              <a:buFont typeface="+mj-lt"/>
              <a:buAutoNum type="arabicPeriod"/>
            </a:pPr>
            <a:r>
              <a:rPr lang="en-US" sz="2800" b="1" dirty="0" smtClean="0">
                <a:latin typeface="Gungsuh" panose="02030600000101010101" pitchFamily="18" charset="-127"/>
                <a:ea typeface="Gungsuh" panose="02030600000101010101" pitchFamily="18" charset="-127"/>
              </a:rPr>
              <a:t>When I choose wrong, or when bad things happen, why doesn’t God stop me?  </a:t>
            </a:r>
            <a:endParaRPr lang="en-US" sz="2800" b="1" dirty="0">
              <a:latin typeface="Gungsuh" panose="02030600000101010101" pitchFamily="18" charset="-127"/>
              <a:ea typeface="Gungsuh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2199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56" y="632336"/>
            <a:ext cx="6717938" cy="950042"/>
          </a:xfrm>
        </p:spPr>
        <p:txBody>
          <a:bodyPr>
            <a:noAutofit/>
          </a:bodyPr>
          <a:lstStyle/>
          <a:p>
            <a:pPr algn="r"/>
            <a:r>
              <a:rPr lang="en-US" sz="8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Who are you? </a:t>
            </a:r>
            <a:endParaRPr lang="en-US" sz="8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2" descr="Image result for who are you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09800"/>
            <a:ext cx="57912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2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Image result for stinking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51" y="929149"/>
            <a:ext cx="6984349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24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06366"/>
            <a:ext cx="7010400" cy="1752600"/>
          </a:xfrm>
        </p:spPr>
        <p:txBody>
          <a:bodyPr>
            <a:noAutofit/>
          </a:bodyPr>
          <a:lstStyle/>
          <a:p>
            <a:pPr algn="l"/>
            <a:r>
              <a:rPr lang="en-US" sz="5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Counteract </a:t>
            </a:r>
            <a:br>
              <a:rPr lang="en-US" sz="5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</a:br>
            <a:r>
              <a:rPr lang="en-US" sz="5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Stinkin</a:t>
            </a:r>
            <a:r>
              <a:rPr lang="en-US" sz="58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 </a:t>
            </a:r>
            <a:r>
              <a:rPr lang="en-US" sz="5800" b="1" dirty="0" err="1" smtClean="0">
                <a:latin typeface="GungsuhChe" panose="02030609000101010101" pitchFamily="49" charset="-127"/>
                <a:ea typeface="GungsuhChe" panose="02030609000101010101" pitchFamily="49" charset="-127"/>
              </a:rPr>
              <a:t>Thinkin</a:t>
            </a:r>
            <a:endParaRPr lang="en-US" sz="58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04800" y="1893380"/>
            <a:ext cx="716631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Everyone doesn’t have to like us.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It’s okay to make mistakes.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Other people are okay; so are you.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You don’t have to control everything.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We are responsible for how we feel and what we do.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It is important to try.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We are capable and can change.  The same is true of others.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000" dirty="0" smtClean="0"/>
              <a:t>We can be flexible.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74317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67147"/>
            <a:ext cx="7054669" cy="950042"/>
          </a:xfrm>
        </p:spPr>
        <p:txBody>
          <a:bodyPr>
            <a:noAutofit/>
          </a:bodyPr>
          <a:lstStyle/>
          <a:p>
            <a:pPr algn="r"/>
            <a:r>
              <a:rPr lang="en-US" sz="6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Serenity Prayer</a:t>
            </a:r>
            <a:endParaRPr lang="en-US" sz="6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801761" y="1110915"/>
            <a:ext cx="5410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/>
              <a:t>God grant me the serenity</a:t>
            </a:r>
          </a:p>
          <a:p>
            <a:r>
              <a:rPr lang="en-US" sz="2200" dirty="0"/>
              <a:t>to accept the things I cannot change; </a:t>
            </a:r>
          </a:p>
          <a:p>
            <a:r>
              <a:rPr lang="en-US" sz="2200" dirty="0"/>
              <a:t>t</a:t>
            </a:r>
            <a:r>
              <a:rPr lang="en-US" sz="2200" dirty="0" smtClean="0"/>
              <a:t>he courage </a:t>
            </a:r>
            <a:r>
              <a:rPr lang="en-US" sz="2200" dirty="0"/>
              <a:t>to change the things I can; </a:t>
            </a:r>
          </a:p>
          <a:p>
            <a:r>
              <a:rPr lang="en-US" sz="2200" dirty="0"/>
              <a:t>and </a:t>
            </a:r>
            <a:r>
              <a:rPr lang="en-US" sz="2200" dirty="0" smtClean="0"/>
              <a:t>the wisdom </a:t>
            </a:r>
            <a:r>
              <a:rPr lang="en-US" sz="2200" dirty="0"/>
              <a:t>to know the difference.</a:t>
            </a:r>
          </a:p>
          <a:p>
            <a:r>
              <a:rPr lang="en-US" sz="2200" dirty="0"/>
              <a:t> </a:t>
            </a:r>
          </a:p>
          <a:p>
            <a:r>
              <a:rPr lang="en-US" sz="2200" dirty="0"/>
              <a:t>Living one day at a time; </a:t>
            </a:r>
          </a:p>
          <a:p>
            <a:r>
              <a:rPr lang="en-US" sz="2200" dirty="0"/>
              <a:t>enjoying one moment at a time; </a:t>
            </a:r>
          </a:p>
          <a:p>
            <a:r>
              <a:rPr lang="en-US" sz="2200" dirty="0"/>
              <a:t>accepting hardships as the pathway to peace; </a:t>
            </a:r>
          </a:p>
          <a:p>
            <a:r>
              <a:rPr lang="en-US" sz="2200" dirty="0"/>
              <a:t>taking, as He did, this sinful world</a:t>
            </a:r>
          </a:p>
          <a:p>
            <a:r>
              <a:rPr lang="en-US" sz="2200" dirty="0"/>
              <a:t>as it is, not as I would have it; </a:t>
            </a:r>
          </a:p>
          <a:p>
            <a:r>
              <a:rPr lang="en-US" sz="2200" dirty="0"/>
              <a:t>trusting that He will make all things right</a:t>
            </a:r>
          </a:p>
          <a:p>
            <a:r>
              <a:rPr lang="en-US" sz="2200" dirty="0"/>
              <a:t>if I surrender to His Will; </a:t>
            </a:r>
          </a:p>
          <a:p>
            <a:r>
              <a:rPr lang="en-US" sz="2200" dirty="0"/>
              <a:t>that I may be reasonably happy in this life</a:t>
            </a:r>
          </a:p>
          <a:p>
            <a:r>
              <a:rPr lang="en-US" sz="2200" dirty="0"/>
              <a:t>and supremely happy with Him</a:t>
            </a:r>
          </a:p>
          <a:p>
            <a:r>
              <a:rPr lang="en-US" sz="2200" dirty="0"/>
              <a:t>forever in the next. </a:t>
            </a:r>
          </a:p>
          <a:p>
            <a:r>
              <a:rPr lang="en-US" sz="2200" dirty="0"/>
              <a:t>Amen.</a:t>
            </a:r>
          </a:p>
        </p:txBody>
      </p:sp>
    </p:spTree>
    <p:extLst>
      <p:ext uri="{BB962C8B-B14F-4D97-AF65-F5344CB8AC3E}">
        <p14:creationId xmlns:p14="http://schemas.microsoft.com/office/powerpoint/2010/main" val="221712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Image result for serenity pray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07357"/>
            <a:ext cx="6412222" cy="544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120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8"/>
            <a:ext cx="7239000" cy="1143000"/>
          </a:xfrm>
        </p:spPr>
        <p:txBody>
          <a:bodyPr>
            <a:noAutofit/>
          </a:bodyPr>
          <a:lstStyle/>
          <a:p>
            <a:pPr algn="r"/>
            <a:r>
              <a:rPr lang="en-US" sz="5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God is </a:t>
            </a:r>
            <a:r>
              <a:rPr lang="en-US" sz="5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the Creator</a:t>
            </a:r>
            <a:endParaRPr lang="en-US" sz="5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1106350"/>
            <a:ext cx="7242510" cy="3019735"/>
          </a:xfrm>
        </p:spPr>
        <p:txBody>
          <a:bodyPr>
            <a:noAutofit/>
          </a:bodyPr>
          <a:lstStyle/>
          <a:p>
            <a:r>
              <a:rPr lang="en-US" sz="3300" dirty="0" smtClean="0"/>
              <a:t>God didn’t have to create us … but did</a:t>
            </a:r>
          </a:p>
          <a:p>
            <a:r>
              <a:rPr lang="en-US" sz="3300" dirty="0" smtClean="0"/>
              <a:t>God always keeps us in existence </a:t>
            </a:r>
          </a:p>
          <a:p>
            <a:r>
              <a:rPr lang="en-US" sz="3300" dirty="0" smtClean="0"/>
              <a:t>We are NOT God – don’t forget that</a:t>
            </a:r>
          </a:p>
          <a:p>
            <a:r>
              <a:rPr lang="en-US" sz="3300" dirty="0" smtClean="0"/>
              <a:t>We should take our place in God’s creation</a:t>
            </a:r>
            <a:endParaRPr lang="en-US" sz="3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result for creator Go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10" y="4350752"/>
            <a:ext cx="6937711" cy="220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41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458"/>
            <a:ext cx="7239000" cy="1143000"/>
          </a:xfrm>
        </p:spPr>
        <p:txBody>
          <a:bodyPr>
            <a:noAutofit/>
          </a:bodyPr>
          <a:lstStyle/>
          <a:p>
            <a:pPr algn="r"/>
            <a:r>
              <a:rPr lang="en-US" sz="42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Our place </a:t>
            </a:r>
            <a:r>
              <a:rPr lang="en-US" sz="42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in Creation</a:t>
            </a:r>
            <a:endParaRPr lang="en-US" sz="42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3683" y="1134397"/>
            <a:ext cx="7110333" cy="1989803"/>
          </a:xfrm>
        </p:spPr>
        <p:txBody>
          <a:bodyPr>
            <a:noAutofit/>
          </a:bodyPr>
          <a:lstStyle/>
          <a:p>
            <a:r>
              <a:rPr lang="en-US" sz="3600" dirty="0" smtClean="0"/>
              <a:t>We are the ONLY creatures on earth that God willed for their own sake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Image result for our place in cre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933700"/>
            <a:ext cx="3471942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599" y="2933700"/>
            <a:ext cx="36334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dirty="0" smtClean="0"/>
              <a:t>We are created to return God’s love and to serve him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15300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3110" y="142567"/>
            <a:ext cx="6858000" cy="1369142"/>
          </a:xfrm>
        </p:spPr>
        <p:txBody>
          <a:bodyPr>
            <a:noAutofit/>
          </a:bodyPr>
          <a:lstStyle/>
          <a:p>
            <a:r>
              <a:rPr lang="en-US" sz="5000" b="1" dirty="0" smtClean="0">
                <a:latin typeface="GungsuhChe" panose="02030609000101010101" pitchFamily="49" charset="-127"/>
                <a:ea typeface="GungsuhChe" panose="02030609000101010101" pitchFamily="49" charset="-127"/>
              </a:rPr>
              <a:t>God makes us in the Divine Image</a:t>
            </a:r>
            <a:endParaRPr lang="en-US" sz="5000" b="1" dirty="0">
              <a:latin typeface="GungsuhChe" panose="02030609000101010101" pitchFamily="49" charset="-127"/>
              <a:ea typeface="GungsuhChe" panose="02030609000101010101" pitchFamily="49" charset="-127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1110" y="157315"/>
            <a:ext cx="1549065" cy="190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7543800" y="2209800"/>
            <a:ext cx="1331042" cy="4343400"/>
          </a:xfrm>
          <a:prstGeom prst="rect">
            <a:avLst/>
          </a:prstGeom>
          <a:gradFill flip="none" rotWithShape="1">
            <a:gsLst>
              <a:gs pos="0">
                <a:srgbClr val="DD5D23">
                  <a:shade val="30000"/>
                  <a:satMod val="115000"/>
                </a:srgbClr>
              </a:gs>
              <a:gs pos="50000">
                <a:srgbClr val="DD5D23">
                  <a:shade val="67500"/>
                  <a:satMod val="115000"/>
                </a:srgbClr>
              </a:gs>
              <a:gs pos="100000">
                <a:srgbClr val="DD5D23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Image result for the divine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3105542" cy="5009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33800" y="1676400"/>
            <a:ext cx="35052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We have god-like qualities: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000" dirty="0" smtClean="0"/>
              <a:t>To think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000" dirty="0" smtClean="0"/>
              <a:t>To choose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000" dirty="0" smtClean="0"/>
              <a:t>To love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sz="3000" dirty="0" smtClean="0"/>
              <a:t>To relate to others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000" dirty="0" smtClean="0"/>
              <a:t>We are not ‘some</a:t>
            </a:r>
            <a:r>
              <a:rPr lang="en-US" sz="3000" i="1" dirty="0" smtClean="0"/>
              <a:t>things’ … </a:t>
            </a:r>
            <a:r>
              <a:rPr lang="en-US" sz="3000" dirty="0" smtClean="0"/>
              <a:t>we are </a:t>
            </a:r>
            <a:r>
              <a:rPr lang="en-US" sz="3000" dirty="0" err="1" smtClean="0"/>
              <a:t>some</a:t>
            </a:r>
            <a:r>
              <a:rPr lang="en-US" sz="3000" i="1" dirty="0" err="1" smtClean="0"/>
              <a:t>ones</a:t>
            </a:r>
            <a:r>
              <a:rPr lang="en-US" sz="3000" i="1" dirty="0" smtClean="0"/>
              <a:t>! 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05007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446</TotalTime>
  <Words>470</Words>
  <Application>Microsoft Office PowerPoint</Application>
  <PresentationFormat>On-screen Show (4:3)</PresentationFormat>
  <Paragraphs>79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CHAPTER 1:  The Gift of Being Human</vt:lpstr>
      <vt:lpstr>Who are you? </vt:lpstr>
      <vt:lpstr>PowerPoint Presentation</vt:lpstr>
      <vt:lpstr>Counteract  Stinkin Thinkin</vt:lpstr>
      <vt:lpstr>Serenity Prayer</vt:lpstr>
      <vt:lpstr>PowerPoint Presentation</vt:lpstr>
      <vt:lpstr>God is the Creator</vt:lpstr>
      <vt:lpstr>Our place in Creation</vt:lpstr>
      <vt:lpstr>God makes us in the Divine Image</vt:lpstr>
      <vt:lpstr>God made us … </vt:lpstr>
      <vt:lpstr>Human Dignity</vt:lpstr>
      <vt:lpstr>Human Dignity</vt:lpstr>
      <vt:lpstr>Human Dignity</vt:lpstr>
      <vt:lpstr>Our Spiritual Nature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1:  The Gift of Being Human</dc:title>
  <dc:creator>Michael Stewart</dc:creator>
  <cp:lastModifiedBy>Michael Stewart</cp:lastModifiedBy>
  <cp:revision>28</cp:revision>
  <dcterms:created xsi:type="dcterms:W3CDTF">2018-01-16T02:04:09Z</dcterms:created>
  <dcterms:modified xsi:type="dcterms:W3CDTF">2019-01-17T19:08:10Z</dcterms:modified>
</cp:coreProperties>
</file>