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76" r:id="rId4"/>
    <p:sldId id="258" r:id="rId5"/>
    <p:sldId id="277" r:id="rId6"/>
    <p:sldId id="259" r:id="rId7"/>
    <p:sldId id="260" r:id="rId8"/>
    <p:sldId id="261" r:id="rId9"/>
    <p:sldId id="262" r:id="rId10"/>
    <p:sldId id="269" r:id="rId11"/>
    <p:sldId id="270" r:id="rId12"/>
    <p:sldId id="272" r:id="rId13"/>
    <p:sldId id="274" r:id="rId14"/>
    <p:sldId id="263" r:id="rId15"/>
    <p:sldId id="264" r:id="rId16"/>
    <p:sldId id="267" r:id="rId17"/>
    <p:sldId id="268" r:id="rId18"/>
    <p:sldId id="265" r:id="rId19"/>
    <p:sldId id="266" r:id="rId20"/>
    <p:sldId id="273" r:id="rId21"/>
    <p:sldId id="275" r:id="rId22"/>
    <p:sldId id="278" r:id="rId23"/>
    <p:sldId id="280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49" autoAdjust="0"/>
  </p:normalViewPr>
  <p:slideViewPr>
    <p:cSldViewPr>
      <p:cViewPr varScale="1">
        <p:scale>
          <a:sx n="70" d="100"/>
          <a:sy n="70" d="100"/>
        </p:scale>
        <p:origin x="-82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4E9E13A-2C75-48D7-869A-FF0FC2C07799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39B6E52-A4C6-4EF4-81F5-CCC970845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2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B6E52-A4C6-4EF4-81F5-CCC9708454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651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1CDD271-73C3-4C28-BC91-879809A05745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9B08F40-CF12-4EC1-B587-AD6CC1DEA6A7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D271-73C3-4C28-BC91-879809A05745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08F40-CF12-4EC1-B587-AD6CC1DEA6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D271-73C3-4C28-BC91-879809A05745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08F40-CF12-4EC1-B587-AD6CC1DEA6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D271-73C3-4C28-BC91-879809A05745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08F40-CF12-4EC1-B587-AD6CC1DEA6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D271-73C3-4C28-BC91-879809A05745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08F40-CF12-4EC1-B587-AD6CC1DEA6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D271-73C3-4C28-BC91-879809A05745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08F40-CF12-4EC1-B587-AD6CC1DEA6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D271-73C3-4C28-BC91-879809A05745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08F40-CF12-4EC1-B587-AD6CC1DEA6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D271-73C3-4C28-BC91-879809A05745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08F40-CF12-4EC1-B587-AD6CC1DEA6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D271-73C3-4C28-BC91-879809A05745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08F40-CF12-4EC1-B587-AD6CC1DEA6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D271-73C3-4C28-BC91-879809A05745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08F40-CF12-4EC1-B587-AD6CC1DEA6A7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D271-73C3-4C28-BC91-879809A05745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08F40-CF12-4EC1-B587-AD6CC1DEA6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1CDD271-73C3-4C28-BC91-879809A05745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9B08F40-CF12-4EC1-B587-AD6CC1DEA6A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2667000"/>
            <a:ext cx="3313355" cy="676836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Chapter 2</a:t>
            </a:r>
            <a:endParaRPr lang="en-US" sz="3200" dirty="0">
              <a:solidFill>
                <a:srgbClr val="0070C0"/>
              </a:solidFill>
              <a:latin typeface="Franklin Gothic Heavy" panose="020B0903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3429000"/>
            <a:ext cx="3309803" cy="256032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5000" b="1" kern="8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Making </a:t>
            </a:r>
          </a:p>
          <a:p>
            <a:pPr algn="ctr">
              <a:spcBef>
                <a:spcPts val="0"/>
              </a:spcBef>
            </a:pPr>
            <a:r>
              <a:rPr lang="en-US" sz="5000" b="1" kern="8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Moral Decisions</a:t>
            </a:r>
            <a:endParaRPr lang="en-US" sz="5000" b="1" kern="8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8650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7024744" cy="1143000"/>
          </a:xfrm>
        </p:spPr>
        <p:txBody>
          <a:bodyPr>
            <a:noAutofit/>
          </a:bodyPr>
          <a:lstStyle/>
          <a:p>
            <a:r>
              <a:rPr lang="en-US" sz="5500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Moral Object … </a:t>
            </a:r>
            <a:endParaRPr lang="en-US" sz="5500" b="1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848600" cy="4953000"/>
          </a:xfrm>
        </p:spPr>
        <p:txBody>
          <a:bodyPr>
            <a:normAutofit fontScale="92500" lnSpcReduction="10000"/>
          </a:bodyPr>
          <a:lstStyle/>
          <a:p>
            <a:pPr marL="365760" indent="-365760">
              <a:lnSpc>
                <a:spcPct val="90000"/>
              </a:lnSpc>
              <a:buClr>
                <a:srgbClr val="0070C0"/>
              </a:buClr>
            </a:pPr>
            <a:r>
              <a:rPr lang="en-US" altLang="en-US" sz="2800" dirty="0" smtClean="0">
                <a:solidFill>
                  <a:schemeClr val="tx1"/>
                </a:solidFill>
                <a:latin typeface="News Gothic MT"/>
              </a:rPr>
              <a:t>The </a:t>
            </a:r>
            <a:r>
              <a:rPr lang="en-US" altLang="en-US" sz="2800" u="sng" dirty="0" smtClean="0">
                <a:solidFill>
                  <a:schemeClr val="tx1"/>
                </a:solidFill>
                <a:latin typeface="News Gothic MT"/>
              </a:rPr>
              <a:t>act/action</a:t>
            </a:r>
            <a:r>
              <a:rPr lang="en-US" altLang="en-US" sz="2800" dirty="0" smtClean="0">
                <a:solidFill>
                  <a:schemeClr val="tx1"/>
                </a:solidFill>
                <a:latin typeface="News Gothic MT"/>
              </a:rPr>
              <a:t> = the physical act, the doing  </a:t>
            </a:r>
          </a:p>
          <a:p>
            <a:pPr marL="365760" indent="-365760">
              <a:lnSpc>
                <a:spcPct val="90000"/>
              </a:lnSpc>
              <a:buClr>
                <a:srgbClr val="0070C0"/>
              </a:buClr>
            </a:pPr>
            <a:r>
              <a:rPr lang="en-US" altLang="en-US" sz="2800" b="1" u="sng" dirty="0" smtClean="0">
                <a:solidFill>
                  <a:schemeClr val="tx1"/>
                </a:solidFill>
                <a:latin typeface="News Gothic MT"/>
              </a:rPr>
              <a:t>Moral object </a:t>
            </a:r>
            <a:r>
              <a:rPr lang="en-US" altLang="en-US" sz="2800" b="1" dirty="0" smtClean="0">
                <a:solidFill>
                  <a:schemeClr val="tx1"/>
                </a:solidFill>
                <a:latin typeface="News Gothic MT"/>
              </a:rPr>
              <a:t>= the end, the outcome </a:t>
            </a:r>
            <a:r>
              <a:rPr lang="en-US" altLang="en-US" sz="2800" b="1" dirty="0">
                <a:solidFill>
                  <a:schemeClr val="tx1"/>
                </a:solidFill>
                <a:latin typeface="News Gothic MT"/>
              </a:rPr>
              <a:t>toward which the act itself is inherently </a:t>
            </a:r>
            <a:r>
              <a:rPr lang="en-US" altLang="en-US" sz="2800" b="1" dirty="0" smtClean="0">
                <a:solidFill>
                  <a:schemeClr val="tx1"/>
                </a:solidFill>
                <a:latin typeface="News Gothic MT"/>
              </a:rPr>
              <a:t>directed</a:t>
            </a:r>
          </a:p>
          <a:p>
            <a:pPr marL="754380" lvl="1"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altLang="en-US" sz="2600" dirty="0" smtClean="0">
                <a:solidFill>
                  <a:schemeClr val="tx1"/>
                </a:solidFill>
                <a:latin typeface="News Gothic MT"/>
              </a:rPr>
              <a:t>The </a:t>
            </a:r>
            <a:r>
              <a:rPr lang="en-US" altLang="en-US" sz="2600" b="1" dirty="0" smtClean="0">
                <a:solidFill>
                  <a:schemeClr val="tx1"/>
                </a:solidFill>
                <a:latin typeface="News Gothic MT"/>
              </a:rPr>
              <a:t>act</a:t>
            </a:r>
            <a:r>
              <a:rPr lang="en-US" altLang="en-US" sz="2600" dirty="0" smtClean="0">
                <a:solidFill>
                  <a:schemeClr val="tx1"/>
                </a:solidFill>
                <a:latin typeface="News Gothic MT"/>
              </a:rPr>
              <a:t> = abortion</a:t>
            </a:r>
          </a:p>
          <a:p>
            <a:pPr marL="754380" lvl="1">
              <a:lnSpc>
                <a:spcPct val="90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altLang="en-US" sz="2600" dirty="0" smtClean="0">
                <a:solidFill>
                  <a:schemeClr val="tx1"/>
                </a:solidFill>
                <a:latin typeface="News Gothic MT"/>
              </a:rPr>
              <a:t>The </a:t>
            </a:r>
            <a:r>
              <a:rPr lang="en-US" altLang="en-US" sz="2600" b="1" dirty="0" smtClean="0">
                <a:solidFill>
                  <a:schemeClr val="tx1"/>
                </a:solidFill>
                <a:latin typeface="News Gothic MT"/>
              </a:rPr>
              <a:t>end</a:t>
            </a:r>
            <a:r>
              <a:rPr lang="en-US" altLang="en-US" sz="2600" dirty="0" smtClean="0">
                <a:solidFill>
                  <a:schemeClr val="tx1"/>
                </a:solidFill>
                <a:latin typeface="News Gothic MT"/>
              </a:rPr>
              <a:t> = pregnancy is terminated</a:t>
            </a:r>
            <a:endParaRPr lang="en-US" altLang="en-US" sz="2600" dirty="0">
              <a:solidFill>
                <a:schemeClr val="tx1"/>
              </a:solidFill>
              <a:latin typeface="News Gothic MT"/>
            </a:endParaRPr>
          </a:p>
          <a:p>
            <a:pPr marL="365760" indent="-365760">
              <a:lnSpc>
                <a:spcPct val="90000"/>
              </a:lnSpc>
              <a:spcBef>
                <a:spcPts val="1200"/>
              </a:spcBef>
              <a:buClr>
                <a:srgbClr val="0070C0"/>
              </a:buClr>
            </a:pPr>
            <a:r>
              <a:rPr lang="en-US" altLang="en-US" sz="2800" dirty="0" smtClean="0">
                <a:solidFill>
                  <a:schemeClr val="tx1"/>
                </a:solidFill>
                <a:latin typeface="News Gothic MT"/>
              </a:rPr>
              <a:t>The moral object is </a:t>
            </a:r>
            <a:r>
              <a:rPr lang="en-US" altLang="en-US" sz="2800" dirty="0">
                <a:solidFill>
                  <a:schemeClr val="tx1"/>
                </a:solidFill>
                <a:latin typeface="News Gothic MT"/>
              </a:rPr>
              <a:t>not necessarily the end chosen by the person who acts </a:t>
            </a:r>
            <a:r>
              <a:rPr lang="en-US" altLang="en-US" sz="2800" dirty="0" smtClean="0">
                <a:solidFill>
                  <a:schemeClr val="tx1"/>
                </a:solidFill>
                <a:latin typeface="News Gothic MT"/>
              </a:rPr>
              <a:t>as the intended </a:t>
            </a:r>
            <a:r>
              <a:rPr lang="en-US" altLang="en-US" sz="2800" dirty="0">
                <a:solidFill>
                  <a:schemeClr val="tx1"/>
                </a:solidFill>
                <a:latin typeface="News Gothic MT"/>
              </a:rPr>
              <a:t>end or purpose. Rather, it is independent of </a:t>
            </a:r>
            <a:r>
              <a:rPr lang="en-US" altLang="en-US" sz="2800" dirty="0" smtClean="0">
                <a:solidFill>
                  <a:schemeClr val="tx1"/>
                </a:solidFill>
                <a:latin typeface="News Gothic MT"/>
              </a:rPr>
              <a:t>intention, e.g. preventing another poor child is still abortion!  </a:t>
            </a:r>
          </a:p>
          <a:p>
            <a:pPr marL="365760" lvl="1" indent="-365760">
              <a:lnSpc>
                <a:spcPct val="90000"/>
              </a:lnSpc>
              <a:spcBef>
                <a:spcPts val="1200"/>
              </a:spcBef>
              <a:buClr>
                <a:srgbClr val="0070C0"/>
              </a:buClr>
            </a:pPr>
            <a:r>
              <a:rPr lang="en-US" altLang="en-US" sz="2800" dirty="0" smtClean="0">
                <a:solidFill>
                  <a:schemeClr val="tx1"/>
                </a:solidFill>
                <a:latin typeface="News Gothic MT"/>
              </a:rPr>
              <a:t>Moral object determines </a:t>
            </a:r>
            <a:r>
              <a:rPr lang="en-US" altLang="en-US" sz="2800" dirty="0">
                <a:solidFill>
                  <a:schemeClr val="tx1"/>
                </a:solidFill>
                <a:latin typeface="News Gothic MT"/>
              </a:rPr>
              <a:t>if the action is good or bad </a:t>
            </a:r>
            <a:r>
              <a:rPr lang="en-US" altLang="en-US" sz="2800" dirty="0">
                <a:solidFill>
                  <a:schemeClr val="tx1"/>
                </a:solidFill>
                <a:latin typeface="News Gothic MT"/>
                <a:sym typeface="Wingdings" pitchFamily="2" charset="2"/>
              </a:rPr>
              <a:t> directed to our </a:t>
            </a:r>
            <a:r>
              <a:rPr lang="en-US" altLang="en-US" sz="2800" i="1" u="sng" dirty="0">
                <a:solidFill>
                  <a:schemeClr val="tx1"/>
                </a:solidFill>
                <a:latin typeface="News Gothic MT"/>
                <a:sym typeface="Wingdings" pitchFamily="2" charset="2"/>
              </a:rPr>
              <a:t>true good </a:t>
            </a:r>
            <a:r>
              <a:rPr lang="en-US" altLang="en-US" sz="2800" dirty="0">
                <a:solidFill>
                  <a:schemeClr val="tx1"/>
                </a:solidFill>
                <a:latin typeface="News Gothic MT"/>
                <a:sym typeface="Wingdings" pitchFamily="2" charset="2"/>
              </a:rPr>
              <a:t>or towards </a:t>
            </a:r>
            <a:r>
              <a:rPr lang="en-US" altLang="en-US" sz="2800" i="1" u="sng" dirty="0">
                <a:solidFill>
                  <a:schemeClr val="tx1"/>
                </a:solidFill>
                <a:latin typeface="News Gothic MT"/>
                <a:sym typeface="Wingdings" pitchFamily="2" charset="2"/>
              </a:rPr>
              <a:t>destructive purposes</a:t>
            </a:r>
            <a:r>
              <a:rPr lang="en-US" altLang="en-US" sz="2800" dirty="0">
                <a:solidFill>
                  <a:schemeClr val="tx1"/>
                </a:solidFill>
                <a:latin typeface="News Gothic MT"/>
                <a:sym typeface="Wingdings" pitchFamily="2" charset="2"/>
              </a:rPr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20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762000"/>
            <a:ext cx="7696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News Gothic MT"/>
              </a:rPr>
              <a:t>A man with a wife a 3 children has gotten himself into trouble with a certain underground criminal organization. The man has fallen into debt but cannot pay it off. </a:t>
            </a:r>
            <a:r>
              <a:rPr lang="en-US" sz="2800" dirty="0" smtClean="0">
                <a:latin typeface="News Gothic MT"/>
              </a:rPr>
              <a:t> The </a:t>
            </a:r>
            <a:r>
              <a:rPr lang="en-US" sz="2800" dirty="0">
                <a:latin typeface="News Gothic MT"/>
              </a:rPr>
              <a:t>organization has given him one month to pay the debt or else one of his family members will get </a:t>
            </a:r>
            <a:r>
              <a:rPr lang="en-US" sz="2800" dirty="0" smtClean="0">
                <a:latin typeface="News Gothic MT"/>
              </a:rPr>
              <a:t>‘hurt’ </a:t>
            </a:r>
            <a:r>
              <a:rPr lang="en-US" sz="2800" dirty="0">
                <a:latin typeface="News Gothic MT"/>
              </a:rPr>
              <a:t>in order to act as incentive to pay. The man decides to hire someone to burn down his house and collect the insurance money in order to pay off the debt. </a:t>
            </a:r>
            <a:r>
              <a:rPr lang="en-US" sz="2800" dirty="0" smtClean="0">
                <a:latin typeface="News Gothic MT"/>
              </a:rPr>
              <a:t> In </a:t>
            </a:r>
            <a:r>
              <a:rPr lang="en-US" sz="2800" dirty="0">
                <a:latin typeface="News Gothic MT"/>
              </a:rPr>
              <a:t>the process the man’s wife was unknowingly home and dies in the </a:t>
            </a:r>
            <a:r>
              <a:rPr lang="en-US" sz="2800" dirty="0" smtClean="0">
                <a:latin typeface="News Gothic MT"/>
              </a:rPr>
              <a:t>fire</a:t>
            </a:r>
            <a:r>
              <a:rPr lang="en-US" sz="2800" dirty="0" smtClean="0">
                <a:latin typeface="News Gothic MT"/>
              </a:rPr>
              <a:t>.</a:t>
            </a:r>
          </a:p>
          <a:p>
            <a:pPr algn="ctr"/>
            <a:r>
              <a:rPr lang="en-US" sz="2600" b="1" dirty="0" smtClean="0">
                <a:latin typeface="News Gothic MT"/>
              </a:rPr>
              <a:t>What </a:t>
            </a:r>
            <a:r>
              <a:rPr lang="en-US" sz="2600" b="1" dirty="0">
                <a:latin typeface="News Gothic MT"/>
              </a:rPr>
              <a:t>is the </a:t>
            </a:r>
            <a:r>
              <a:rPr lang="en-US" sz="2600" b="1" u="sng" dirty="0">
                <a:solidFill>
                  <a:srgbClr val="0070C0"/>
                </a:solidFill>
                <a:latin typeface="News Gothic MT"/>
              </a:rPr>
              <a:t>moral object</a:t>
            </a:r>
            <a:r>
              <a:rPr lang="en-US" sz="2600" b="1" dirty="0">
                <a:latin typeface="News Gothic MT"/>
              </a:rPr>
              <a:t>? </a:t>
            </a:r>
            <a:endParaRPr lang="en-US" sz="2600" b="1" dirty="0" smtClean="0">
              <a:latin typeface="News Gothic MT"/>
            </a:endParaRPr>
          </a:p>
          <a:p>
            <a:pPr algn="ctr"/>
            <a:r>
              <a:rPr lang="en-US" sz="2600" b="1" dirty="0" smtClean="0">
                <a:latin typeface="News Gothic MT"/>
              </a:rPr>
              <a:t>Does </a:t>
            </a:r>
            <a:r>
              <a:rPr lang="en-US" sz="2600" b="1" dirty="0">
                <a:latin typeface="News Gothic MT"/>
              </a:rPr>
              <a:t>it serve the good or the bad?</a:t>
            </a:r>
          </a:p>
        </p:txBody>
      </p:sp>
    </p:spTree>
    <p:extLst>
      <p:ext uri="{BB962C8B-B14F-4D97-AF65-F5344CB8AC3E}">
        <p14:creationId xmlns:p14="http://schemas.microsoft.com/office/powerpoint/2010/main" val="223147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024744" cy="1143000"/>
          </a:xfrm>
        </p:spPr>
        <p:txBody>
          <a:bodyPr>
            <a:noAutofit/>
          </a:bodyPr>
          <a:lstStyle/>
          <a:p>
            <a:r>
              <a:rPr lang="en-US" sz="5500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Moral Object … </a:t>
            </a:r>
            <a:endParaRPr lang="en-US" sz="5500" b="1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7924800" cy="5029200"/>
          </a:xfrm>
        </p:spPr>
        <p:txBody>
          <a:bodyPr>
            <a:normAutofit/>
          </a:bodyPr>
          <a:lstStyle/>
          <a:p>
            <a:pPr marL="365760" lvl="0" indent="-365760">
              <a:spcBef>
                <a:spcPts val="1200"/>
              </a:spcBef>
              <a:buClr>
                <a:srgbClr val="0070C0"/>
              </a:buClr>
              <a:buSzPct val="110000"/>
              <a:buFont typeface="Wingdings" panose="05000000000000000000" pitchFamily="2" charset="2"/>
              <a:buChar char=""/>
              <a:defRPr/>
            </a:pPr>
            <a:r>
              <a:rPr lang="en-US" sz="2600" dirty="0">
                <a:solidFill>
                  <a:schemeClr val="tx1"/>
                </a:solidFill>
                <a:latin typeface="News Gothic MT"/>
                <a:ea typeface="MS PGothic" pitchFamily="34" charset="-128"/>
              </a:rPr>
              <a:t>The </a:t>
            </a:r>
            <a:r>
              <a:rPr lang="en-US" sz="2600" b="1" dirty="0">
                <a:solidFill>
                  <a:schemeClr val="tx1"/>
                </a:solidFill>
                <a:latin typeface="News Gothic MT"/>
                <a:ea typeface="MS PGothic" pitchFamily="34" charset="-128"/>
              </a:rPr>
              <a:t>moral object</a:t>
            </a:r>
            <a:r>
              <a:rPr lang="en-US" sz="2600" dirty="0">
                <a:solidFill>
                  <a:schemeClr val="tx1"/>
                </a:solidFill>
                <a:latin typeface="News Gothic MT"/>
                <a:ea typeface="MS PGothic" pitchFamily="34" charset="-128"/>
              </a:rPr>
              <a:t>, or the outcome, is the </a:t>
            </a:r>
            <a:r>
              <a:rPr lang="en-US" sz="2600" b="1" dirty="0">
                <a:solidFill>
                  <a:srgbClr val="0070C0"/>
                </a:solidFill>
                <a:latin typeface="News Gothic MT"/>
                <a:ea typeface="MS PGothic" pitchFamily="34" charset="-128"/>
              </a:rPr>
              <a:t>death of his wife </a:t>
            </a:r>
            <a:r>
              <a:rPr lang="en-US" sz="2600" dirty="0">
                <a:solidFill>
                  <a:schemeClr val="tx1"/>
                </a:solidFill>
                <a:latin typeface="News Gothic MT"/>
                <a:ea typeface="MS PGothic" pitchFamily="34" charset="-128"/>
              </a:rPr>
              <a:t>and </a:t>
            </a:r>
            <a:r>
              <a:rPr lang="en-US" sz="2600" b="1" dirty="0">
                <a:solidFill>
                  <a:srgbClr val="0070C0"/>
                </a:solidFill>
                <a:latin typeface="News Gothic MT"/>
                <a:ea typeface="MS PGothic" pitchFamily="34" charset="-128"/>
              </a:rPr>
              <a:t>lying</a:t>
            </a:r>
            <a:r>
              <a:rPr lang="en-US" sz="2600" dirty="0">
                <a:solidFill>
                  <a:srgbClr val="0070C0"/>
                </a:solidFill>
                <a:latin typeface="News Gothic MT"/>
                <a:ea typeface="MS PGothic" pitchFamily="34" charset="-128"/>
              </a:rPr>
              <a:t> </a:t>
            </a:r>
            <a:r>
              <a:rPr lang="en-US" sz="2600" dirty="0">
                <a:solidFill>
                  <a:schemeClr val="tx1"/>
                </a:solidFill>
                <a:latin typeface="News Gothic MT"/>
                <a:ea typeface="MS PGothic" pitchFamily="34" charset="-128"/>
              </a:rPr>
              <a:t>(attempted fraud) thus the moral object does not serve the good of humanity. </a:t>
            </a:r>
          </a:p>
          <a:p>
            <a:pPr marL="365760" lvl="0" indent="-365760">
              <a:spcBef>
                <a:spcPts val="1200"/>
              </a:spcBef>
              <a:buClr>
                <a:srgbClr val="0070C0"/>
              </a:buClr>
              <a:buSzPct val="110000"/>
              <a:buFont typeface="Wingdings" panose="05000000000000000000" pitchFamily="2" charset="2"/>
              <a:buChar char=""/>
              <a:defRPr/>
            </a:pPr>
            <a:r>
              <a:rPr lang="en-US" sz="2600" dirty="0">
                <a:solidFill>
                  <a:schemeClr val="tx1"/>
                </a:solidFill>
                <a:latin typeface="News Gothic MT"/>
                <a:ea typeface="MS PGothic" pitchFamily="34" charset="-128"/>
              </a:rPr>
              <a:t>If the man were in a </a:t>
            </a:r>
            <a:r>
              <a:rPr lang="en-US" sz="2600" dirty="0" smtClean="0">
                <a:solidFill>
                  <a:schemeClr val="tx1"/>
                </a:solidFill>
                <a:latin typeface="News Gothic MT"/>
                <a:ea typeface="MS PGothic" pitchFamily="34" charset="-128"/>
              </a:rPr>
              <a:t>rational state he </a:t>
            </a:r>
            <a:r>
              <a:rPr lang="en-US" sz="2600" dirty="0">
                <a:solidFill>
                  <a:schemeClr val="tx1"/>
                </a:solidFill>
                <a:latin typeface="News Gothic MT"/>
                <a:ea typeface="MS PGothic" pitchFamily="34" charset="-128"/>
              </a:rPr>
              <a:t>would not have hired the man to burn down his house, or get involved with these people.</a:t>
            </a:r>
          </a:p>
          <a:p>
            <a:pPr marL="365760" lvl="0" indent="-365760">
              <a:spcBef>
                <a:spcPts val="1200"/>
              </a:spcBef>
              <a:buClr>
                <a:srgbClr val="0070C0"/>
              </a:buClr>
              <a:buSzPct val="110000"/>
              <a:buFont typeface="Wingdings" panose="05000000000000000000" pitchFamily="2" charset="2"/>
              <a:buChar char=""/>
              <a:defRPr/>
            </a:pPr>
            <a:r>
              <a:rPr lang="en-US" sz="2600" dirty="0">
                <a:solidFill>
                  <a:schemeClr val="tx1"/>
                </a:solidFill>
                <a:latin typeface="News Gothic MT"/>
                <a:ea typeface="MS PGothic" pitchFamily="34" charset="-128"/>
              </a:rPr>
              <a:t>The man would have searched for other sources of income before he even went into debt. </a:t>
            </a:r>
          </a:p>
          <a:p>
            <a:pPr marL="365760" lvl="0" indent="-365760">
              <a:spcBef>
                <a:spcPts val="1200"/>
              </a:spcBef>
              <a:buClr>
                <a:srgbClr val="0070C0"/>
              </a:buClr>
              <a:buSzPct val="110000"/>
              <a:buFont typeface="Wingdings" panose="05000000000000000000" pitchFamily="2" charset="2"/>
              <a:buChar char=""/>
              <a:defRPr/>
            </a:pPr>
            <a:r>
              <a:rPr lang="en-US" sz="2600" dirty="0">
                <a:solidFill>
                  <a:schemeClr val="tx1"/>
                </a:solidFill>
                <a:latin typeface="News Gothic MT"/>
                <a:ea typeface="MS PGothic" pitchFamily="34" charset="-128"/>
              </a:rPr>
              <a:t>The act </a:t>
            </a:r>
            <a:r>
              <a:rPr lang="en-US" sz="2600" dirty="0" smtClean="0">
                <a:solidFill>
                  <a:schemeClr val="tx1"/>
                </a:solidFill>
                <a:latin typeface="News Gothic MT"/>
                <a:ea typeface="MS PGothic" pitchFamily="34" charset="-128"/>
              </a:rPr>
              <a:t>itself is </a:t>
            </a:r>
            <a:r>
              <a:rPr lang="en-US" sz="2600" dirty="0">
                <a:solidFill>
                  <a:schemeClr val="tx1"/>
                </a:solidFill>
                <a:latin typeface="News Gothic MT"/>
                <a:ea typeface="MS PGothic" pitchFamily="34" charset="-128"/>
              </a:rPr>
              <a:t>inherently evil because the inherent outcome involved lying (and subsequently death</a:t>
            </a:r>
            <a:r>
              <a:rPr lang="en-US" sz="2600" dirty="0" smtClean="0">
                <a:solidFill>
                  <a:schemeClr val="tx1"/>
                </a:solidFill>
                <a:latin typeface="News Gothic MT"/>
                <a:ea typeface="MS PGothic" pitchFamily="34" charset="-128"/>
              </a:rPr>
              <a:t>).</a:t>
            </a:r>
            <a:endParaRPr lang="en-US" sz="2600" dirty="0">
              <a:solidFill>
                <a:schemeClr val="tx1"/>
              </a:solidFill>
              <a:latin typeface="News Gothic MT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188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024744" cy="1143000"/>
          </a:xfrm>
        </p:spPr>
        <p:txBody>
          <a:bodyPr>
            <a:noAutofit/>
          </a:bodyPr>
          <a:lstStyle/>
          <a:p>
            <a:r>
              <a:rPr lang="en-US" sz="5500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Moral Object … </a:t>
            </a:r>
            <a:endParaRPr lang="en-US" sz="5500" b="1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153400" cy="5029200"/>
          </a:xfrm>
        </p:spPr>
        <p:txBody>
          <a:bodyPr>
            <a:normAutofit fontScale="92500"/>
          </a:bodyPr>
          <a:lstStyle/>
          <a:p>
            <a:pPr lvl="0" indent="-342900">
              <a:spcBef>
                <a:spcPts val="1200"/>
              </a:spcBef>
              <a:buClr>
                <a:srgbClr val="0070C0"/>
              </a:buClr>
              <a:buSzPct val="110000"/>
              <a:buFont typeface="Wingdings" panose="05000000000000000000" pitchFamily="2" charset="2"/>
              <a:buChar char=""/>
              <a:defRPr/>
            </a:pPr>
            <a:r>
              <a:rPr lang="en-US" sz="2600" dirty="0">
                <a:solidFill>
                  <a:schemeClr val="tx1"/>
                </a:solidFill>
                <a:latin typeface="News Gothic MT"/>
                <a:ea typeface="MS PGothic" pitchFamily="34" charset="-128"/>
              </a:rPr>
              <a:t>The </a:t>
            </a:r>
            <a:r>
              <a:rPr lang="en-US" sz="2600" b="1" dirty="0">
                <a:solidFill>
                  <a:schemeClr val="tx1"/>
                </a:solidFill>
                <a:latin typeface="News Gothic MT"/>
                <a:ea typeface="MS PGothic" pitchFamily="34" charset="-128"/>
              </a:rPr>
              <a:t>moral object</a:t>
            </a:r>
            <a:r>
              <a:rPr lang="en-US" sz="2600" dirty="0">
                <a:solidFill>
                  <a:schemeClr val="tx1"/>
                </a:solidFill>
                <a:latin typeface="News Gothic MT"/>
                <a:ea typeface="MS PGothic" pitchFamily="34" charset="-128"/>
              </a:rPr>
              <a:t>, or the </a:t>
            </a:r>
            <a:r>
              <a:rPr lang="en-US" sz="2600" b="1" dirty="0">
                <a:solidFill>
                  <a:schemeClr val="tx1"/>
                </a:solidFill>
                <a:latin typeface="News Gothic MT"/>
                <a:ea typeface="MS PGothic" pitchFamily="34" charset="-128"/>
              </a:rPr>
              <a:t>outcome</a:t>
            </a:r>
            <a:r>
              <a:rPr lang="en-US" sz="2600" dirty="0">
                <a:solidFill>
                  <a:schemeClr val="tx1"/>
                </a:solidFill>
                <a:latin typeface="News Gothic MT"/>
                <a:ea typeface="MS PGothic" pitchFamily="34" charset="-128"/>
              </a:rPr>
              <a:t>, is </a:t>
            </a:r>
            <a:r>
              <a:rPr lang="en-US" sz="2600" dirty="0" smtClean="0">
                <a:solidFill>
                  <a:schemeClr val="tx1"/>
                </a:solidFill>
                <a:latin typeface="News Gothic MT"/>
                <a:ea typeface="MS PGothic" pitchFamily="34" charset="-128"/>
              </a:rPr>
              <a:t>that Jennifer lied to her mother and went to the party, </a:t>
            </a:r>
            <a:r>
              <a:rPr lang="en-US" sz="2600" dirty="0">
                <a:solidFill>
                  <a:schemeClr val="tx1"/>
                </a:solidFill>
                <a:latin typeface="News Gothic MT"/>
                <a:ea typeface="MS PGothic" pitchFamily="34" charset="-128"/>
              </a:rPr>
              <a:t>thus the moral object </a:t>
            </a:r>
            <a:r>
              <a:rPr lang="en-US" sz="2600" dirty="0" smtClean="0">
                <a:solidFill>
                  <a:schemeClr val="tx1"/>
                </a:solidFill>
                <a:latin typeface="News Gothic MT"/>
                <a:ea typeface="MS PGothic" pitchFamily="34" charset="-128"/>
              </a:rPr>
              <a:t>(lying) does </a:t>
            </a:r>
            <a:r>
              <a:rPr lang="en-US" sz="2600" dirty="0">
                <a:solidFill>
                  <a:schemeClr val="tx1"/>
                </a:solidFill>
                <a:latin typeface="News Gothic MT"/>
                <a:ea typeface="MS PGothic" pitchFamily="34" charset="-128"/>
              </a:rPr>
              <a:t>not serve the good of humanity. </a:t>
            </a:r>
          </a:p>
          <a:p>
            <a:pPr lvl="0" indent="-342900">
              <a:spcBef>
                <a:spcPts val="1200"/>
              </a:spcBef>
              <a:buClr>
                <a:srgbClr val="0070C0"/>
              </a:buClr>
              <a:buSzPct val="110000"/>
              <a:buFont typeface="Wingdings" panose="05000000000000000000" pitchFamily="2" charset="2"/>
              <a:buChar char=""/>
              <a:defRPr/>
            </a:pPr>
            <a:r>
              <a:rPr lang="en-US" sz="2600" dirty="0">
                <a:solidFill>
                  <a:schemeClr val="tx1"/>
                </a:solidFill>
                <a:latin typeface="News Gothic MT"/>
                <a:ea typeface="MS PGothic" pitchFamily="34" charset="-128"/>
              </a:rPr>
              <a:t>If </a:t>
            </a:r>
            <a:r>
              <a:rPr lang="en-US" sz="2600" dirty="0" smtClean="0">
                <a:solidFill>
                  <a:schemeClr val="tx1"/>
                </a:solidFill>
                <a:latin typeface="News Gothic MT"/>
                <a:ea typeface="MS PGothic" pitchFamily="34" charset="-128"/>
              </a:rPr>
              <a:t>Jennifer would have considered the </a:t>
            </a:r>
            <a:r>
              <a:rPr lang="en-US" sz="2600" b="1" dirty="0" smtClean="0">
                <a:solidFill>
                  <a:schemeClr val="tx1"/>
                </a:solidFill>
                <a:latin typeface="News Gothic MT"/>
                <a:ea typeface="MS PGothic" pitchFamily="34" charset="-128"/>
              </a:rPr>
              <a:t>alternatives</a:t>
            </a:r>
            <a:r>
              <a:rPr lang="en-US" sz="2600" dirty="0" smtClean="0">
                <a:solidFill>
                  <a:schemeClr val="tx1"/>
                </a:solidFill>
                <a:latin typeface="News Gothic MT"/>
                <a:ea typeface="MS PGothic" pitchFamily="34" charset="-128"/>
              </a:rPr>
              <a:t>, she may have reached a compromise with her mother.</a:t>
            </a:r>
            <a:endParaRPr lang="en-US" sz="2600" dirty="0">
              <a:solidFill>
                <a:schemeClr val="tx1"/>
              </a:solidFill>
              <a:latin typeface="News Gothic MT"/>
              <a:ea typeface="MS PGothic" pitchFamily="34" charset="-128"/>
            </a:endParaRPr>
          </a:p>
          <a:p>
            <a:pPr lvl="0" indent="-342900">
              <a:spcBef>
                <a:spcPts val="1200"/>
              </a:spcBef>
              <a:buClr>
                <a:srgbClr val="0070C0"/>
              </a:buClr>
              <a:buSzPct val="110000"/>
              <a:buFont typeface="Wingdings" panose="05000000000000000000" pitchFamily="2" charset="2"/>
              <a:buChar char=""/>
              <a:defRPr/>
            </a:pPr>
            <a:r>
              <a:rPr lang="en-US" sz="2600" dirty="0" smtClean="0">
                <a:solidFill>
                  <a:schemeClr val="tx1"/>
                </a:solidFill>
                <a:latin typeface="News Gothic MT"/>
                <a:ea typeface="MS PGothic" pitchFamily="34" charset="-128"/>
              </a:rPr>
              <a:t>Perhaps the </a:t>
            </a:r>
            <a:r>
              <a:rPr lang="en-US" sz="2600" b="1" dirty="0" smtClean="0">
                <a:solidFill>
                  <a:schemeClr val="tx1"/>
                </a:solidFill>
                <a:latin typeface="News Gothic MT"/>
                <a:ea typeface="MS PGothic" pitchFamily="34" charset="-128"/>
              </a:rPr>
              <a:t>consequences</a:t>
            </a:r>
            <a:r>
              <a:rPr lang="en-US" sz="2600" dirty="0" smtClean="0">
                <a:solidFill>
                  <a:schemeClr val="tx1"/>
                </a:solidFill>
                <a:latin typeface="News Gothic MT"/>
                <a:ea typeface="MS PGothic" pitchFamily="34" charset="-128"/>
              </a:rPr>
              <a:t> led to her feeling little or no risk in lying. </a:t>
            </a:r>
            <a:endParaRPr lang="en-US" sz="2600" dirty="0">
              <a:solidFill>
                <a:schemeClr val="tx1"/>
              </a:solidFill>
              <a:latin typeface="News Gothic MT"/>
              <a:ea typeface="MS PGothic" pitchFamily="34" charset="-128"/>
            </a:endParaRPr>
          </a:p>
          <a:p>
            <a:pPr lvl="0" indent="-342900">
              <a:spcBef>
                <a:spcPts val="1200"/>
              </a:spcBef>
              <a:buClr>
                <a:srgbClr val="0070C0"/>
              </a:buClr>
              <a:buSzPct val="110000"/>
              <a:buFont typeface="Wingdings" panose="05000000000000000000" pitchFamily="2" charset="2"/>
              <a:buChar char=""/>
              <a:defRPr/>
            </a:pPr>
            <a:r>
              <a:rPr lang="en-US" sz="2600" dirty="0">
                <a:solidFill>
                  <a:schemeClr val="tx1"/>
                </a:solidFill>
                <a:latin typeface="News Gothic MT"/>
                <a:ea typeface="MS PGothic" pitchFamily="34" charset="-128"/>
              </a:rPr>
              <a:t>The act </a:t>
            </a:r>
            <a:r>
              <a:rPr lang="en-US" sz="2600" dirty="0" smtClean="0">
                <a:solidFill>
                  <a:schemeClr val="tx1"/>
                </a:solidFill>
                <a:latin typeface="News Gothic MT"/>
                <a:ea typeface="MS PGothic" pitchFamily="34" charset="-128"/>
              </a:rPr>
              <a:t>(going to the party) itself may not appear inherently evil, but the outcome </a:t>
            </a:r>
            <a:r>
              <a:rPr lang="en-US" sz="2600" dirty="0">
                <a:solidFill>
                  <a:schemeClr val="tx1"/>
                </a:solidFill>
                <a:latin typeface="News Gothic MT"/>
                <a:ea typeface="MS PGothic" pitchFamily="34" charset="-128"/>
              </a:rPr>
              <a:t>involved lying (and subsequently </a:t>
            </a:r>
            <a:r>
              <a:rPr lang="en-US" sz="2600" dirty="0" smtClean="0">
                <a:solidFill>
                  <a:schemeClr val="tx1"/>
                </a:solidFill>
                <a:latin typeface="News Gothic MT"/>
                <a:ea typeface="MS PGothic" pitchFamily="34" charset="-128"/>
              </a:rPr>
              <a:t>violating her mother’s trust), and thus is morally wrong. </a:t>
            </a:r>
            <a:endParaRPr lang="en-US" sz="2600" dirty="0">
              <a:solidFill>
                <a:schemeClr val="tx1"/>
              </a:solidFill>
              <a:latin typeface="News Gothic MT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467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534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Intention … the </a:t>
            </a:r>
            <a:r>
              <a:rPr lang="en-US" sz="6000" i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why?</a:t>
            </a:r>
            <a:endParaRPr lang="en-US" sz="6000" i="1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696200" cy="2971800"/>
          </a:xfrm>
        </p:spPr>
        <p:txBody>
          <a:bodyPr>
            <a:normAutofit lnSpcReduction="10000"/>
          </a:bodyPr>
          <a:lstStyle/>
          <a:p>
            <a:pPr>
              <a:buClr>
                <a:srgbClr val="0070C0"/>
              </a:buClr>
            </a:pPr>
            <a:r>
              <a:rPr lang="en-US" sz="2600" dirty="0" smtClean="0">
                <a:solidFill>
                  <a:schemeClr val="tx1"/>
                </a:solidFill>
                <a:latin typeface="News Gothic MT"/>
              </a:rPr>
              <a:t>Once I get clarity on the </a:t>
            </a:r>
            <a:r>
              <a:rPr lang="en-US" sz="2600" i="1" dirty="0" smtClean="0">
                <a:solidFill>
                  <a:schemeClr val="tx1"/>
                </a:solidFill>
                <a:latin typeface="News Gothic MT"/>
              </a:rPr>
              <a:t>‘what’ </a:t>
            </a:r>
            <a:r>
              <a:rPr lang="en-US" sz="2600" dirty="0" smtClean="0">
                <a:solidFill>
                  <a:schemeClr val="tx1"/>
                </a:solidFill>
                <a:latin typeface="News Gothic MT"/>
              </a:rPr>
              <a:t>.. </a:t>
            </a:r>
            <a:r>
              <a:rPr lang="en-US" sz="2600" dirty="0">
                <a:solidFill>
                  <a:schemeClr val="tx1"/>
                </a:solidFill>
                <a:latin typeface="News Gothic MT"/>
              </a:rPr>
              <a:t>t</a:t>
            </a:r>
            <a:r>
              <a:rPr lang="en-US" sz="2600" dirty="0" smtClean="0">
                <a:solidFill>
                  <a:schemeClr val="tx1"/>
                </a:solidFill>
                <a:latin typeface="News Gothic MT"/>
              </a:rPr>
              <a:t>hen </a:t>
            </a:r>
            <a:r>
              <a:rPr lang="en-US" sz="2600" i="1" dirty="0" smtClean="0">
                <a:solidFill>
                  <a:schemeClr val="tx1"/>
                </a:solidFill>
                <a:latin typeface="News Gothic MT"/>
              </a:rPr>
              <a:t>‘why’ </a:t>
            </a:r>
            <a:r>
              <a:rPr lang="en-US" sz="2600" dirty="0" smtClean="0">
                <a:solidFill>
                  <a:schemeClr val="tx1"/>
                </a:solidFill>
                <a:latin typeface="News Gothic MT"/>
              </a:rPr>
              <a:t>does it matter? </a:t>
            </a:r>
          </a:p>
          <a:p>
            <a:pPr>
              <a:buClr>
                <a:srgbClr val="0070C0"/>
              </a:buClr>
            </a:pPr>
            <a:r>
              <a:rPr lang="en-US" sz="2600" dirty="0" smtClean="0">
                <a:solidFill>
                  <a:schemeClr val="tx1"/>
                </a:solidFill>
                <a:latin typeface="News Gothic MT"/>
              </a:rPr>
              <a:t>Involves our </a:t>
            </a:r>
            <a:r>
              <a:rPr lang="en-US" sz="2600" b="1" dirty="0" smtClean="0">
                <a:solidFill>
                  <a:schemeClr val="tx1"/>
                </a:solidFill>
                <a:latin typeface="News Gothic MT"/>
              </a:rPr>
              <a:t>MOTIVES</a:t>
            </a:r>
            <a:r>
              <a:rPr lang="en-US" sz="2600" dirty="0" smtClean="0">
                <a:solidFill>
                  <a:schemeClr val="tx1"/>
                </a:solidFill>
                <a:latin typeface="News Gothic MT"/>
              </a:rPr>
              <a:t> or </a:t>
            </a:r>
            <a:r>
              <a:rPr lang="en-US" sz="2600" b="1" dirty="0" smtClean="0">
                <a:solidFill>
                  <a:schemeClr val="tx1"/>
                </a:solidFill>
                <a:latin typeface="News Gothic MT"/>
              </a:rPr>
              <a:t>INTENTIONS</a:t>
            </a:r>
          </a:p>
          <a:p>
            <a:pPr>
              <a:buClr>
                <a:srgbClr val="0070C0"/>
              </a:buClr>
            </a:pPr>
            <a:r>
              <a:rPr lang="en-US" sz="2600" dirty="0" smtClean="0">
                <a:solidFill>
                  <a:schemeClr val="tx1"/>
                </a:solidFill>
                <a:latin typeface="News Gothic MT"/>
              </a:rPr>
              <a:t>What are we trying to solve for?</a:t>
            </a:r>
          </a:p>
          <a:p>
            <a:pPr>
              <a:buClr>
                <a:srgbClr val="0070C0"/>
              </a:buClr>
            </a:pPr>
            <a:r>
              <a:rPr lang="en-US" sz="2600" dirty="0" smtClean="0">
                <a:solidFill>
                  <a:schemeClr val="tx1"/>
                </a:solidFill>
                <a:latin typeface="News Gothic MT"/>
              </a:rPr>
              <a:t>Collective intention – a series of actions </a:t>
            </a:r>
          </a:p>
          <a:p>
            <a:pPr>
              <a:buClr>
                <a:srgbClr val="0070C0"/>
              </a:buClr>
            </a:pPr>
            <a:r>
              <a:rPr lang="en-US" sz="2600" dirty="0" smtClean="0">
                <a:solidFill>
                  <a:schemeClr val="tx1"/>
                </a:solidFill>
                <a:latin typeface="News Gothic MT"/>
              </a:rPr>
              <a:t>One action can be motivated by several intentions</a:t>
            </a:r>
          </a:p>
          <a:p>
            <a:endParaRPr lang="en-US" sz="2600" dirty="0" smtClean="0">
              <a:solidFill>
                <a:schemeClr val="tx1"/>
              </a:solidFill>
            </a:endParaRPr>
          </a:p>
          <a:p>
            <a:pPr marL="68580" indent="0">
              <a:buNone/>
            </a:pPr>
            <a:endParaRPr lang="en-US" sz="2800" dirty="0"/>
          </a:p>
          <a:p>
            <a:endParaRPr lang="en-US" sz="2600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419600"/>
            <a:ext cx="5410200" cy="1789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978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538" y="646664"/>
            <a:ext cx="7924800" cy="801136"/>
          </a:xfrm>
        </p:spPr>
        <p:txBody>
          <a:bodyPr>
            <a:normAutofit/>
          </a:bodyPr>
          <a:lstStyle/>
          <a:p>
            <a:pPr algn="ctr"/>
            <a:r>
              <a:rPr lang="en-US" sz="4500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Rules – Managing Intentions</a:t>
            </a:r>
            <a:endParaRPr lang="en-US" sz="4500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076" name="Picture 4" descr="Image result for ru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19" y="1447800"/>
            <a:ext cx="7353238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4600" y="31242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Keep the intention GOOD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0" y="3883603"/>
            <a:ext cx="358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The end doesn’t justify the means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82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rec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-381000"/>
            <a:ext cx="4953000" cy="22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1447800"/>
            <a:ext cx="8153400" cy="5101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300"/>
              </a:spcAft>
              <a:buClr>
                <a:srgbClr val="0070C0"/>
              </a:buClr>
              <a:buFont typeface="Cambria" panose="02040503050406030204" pitchFamily="18" charset="0"/>
              <a:buChar char="o"/>
            </a:pPr>
            <a:r>
              <a:rPr lang="en-US" sz="2800" b="1" dirty="0" smtClean="0">
                <a:solidFill>
                  <a:srgbClr val="0070C0"/>
                </a:solidFill>
                <a:latin typeface="News Gothic MT"/>
              </a:rPr>
              <a:t>Morality</a:t>
            </a:r>
            <a:r>
              <a:rPr lang="en-US" sz="2800" dirty="0" smtClean="0">
                <a:latin typeface="News Gothic MT"/>
              </a:rPr>
              <a:t> = involves human acts (informed choices)</a:t>
            </a:r>
          </a:p>
          <a:p>
            <a:pPr marL="342900" indent="-342900">
              <a:spcAft>
                <a:spcPts val="300"/>
              </a:spcAft>
              <a:buClr>
                <a:srgbClr val="0070C0"/>
              </a:buClr>
              <a:buFont typeface="Cambria" panose="02040503050406030204" pitchFamily="18" charset="0"/>
              <a:buChar char="o"/>
            </a:pPr>
            <a:r>
              <a:rPr lang="en-US" sz="2800" b="1" dirty="0" smtClean="0">
                <a:solidFill>
                  <a:srgbClr val="0070C0"/>
                </a:solidFill>
                <a:latin typeface="News Gothic MT"/>
              </a:rPr>
              <a:t>A human act </a:t>
            </a:r>
            <a:r>
              <a:rPr lang="en-US" sz="2800" dirty="0" smtClean="0">
                <a:latin typeface="News Gothic MT"/>
              </a:rPr>
              <a:t>= an exercise of intellect (reason) + free will </a:t>
            </a:r>
          </a:p>
          <a:p>
            <a:pPr marL="914400" lvl="1" indent="-457200">
              <a:spcAft>
                <a:spcPts val="3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0070C0"/>
                </a:solidFill>
                <a:latin typeface="News Gothic MT"/>
              </a:rPr>
              <a:t>Mind</a:t>
            </a:r>
            <a:r>
              <a:rPr lang="en-US" sz="2800" b="1" dirty="0" smtClean="0">
                <a:latin typeface="News Gothic MT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News Gothic MT"/>
              </a:rPr>
              <a:t>(intellect) </a:t>
            </a:r>
            <a:r>
              <a:rPr lang="en-US" sz="2800" dirty="0" smtClean="0">
                <a:latin typeface="News Gothic MT"/>
              </a:rPr>
              <a:t>= understands</a:t>
            </a:r>
          </a:p>
          <a:p>
            <a:pPr marL="914400" lvl="1" indent="-457200">
              <a:spcAft>
                <a:spcPts val="3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0070C0"/>
                </a:solidFill>
                <a:latin typeface="News Gothic MT"/>
              </a:rPr>
              <a:t>Will</a:t>
            </a:r>
            <a:r>
              <a:rPr lang="en-US" sz="2800" dirty="0" smtClean="0">
                <a:latin typeface="News Gothic MT"/>
              </a:rPr>
              <a:t> = freely chooses</a:t>
            </a:r>
          </a:p>
          <a:p>
            <a:pPr marL="342900" indent="-342900">
              <a:spcAft>
                <a:spcPts val="300"/>
              </a:spcAft>
              <a:buClr>
                <a:srgbClr val="0070C0"/>
              </a:buClr>
              <a:buFont typeface="Cambria" panose="02040503050406030204" pitchFamily="18" charset="0"/>
              <a:buChar char="o"/>
            </a:pPr>
            <a:r>
              <a:rPr lang="en-US" sz="2800" b="1" dirty="0" smtClean="0">
                <a:solidFill>
                  <a:srgbClr val="0070C0"/>
                </a:solidFill>
                <a:latin typeface="News Gothic MT"/>
              </a:rPr>
              <a:t>Intellect + will </a:t>
            </a:r>
            <a:r>
              <a:rPr lang="en-US" sz="2800" dirty="0" smtClean="0">
                <a:latin typeface="News Gothic MT"/>
              </a:rPr>
              <a:t>= </a:t>
            </a:r>
            <a:r>
              <a:rPr lang="en-US" sz="2800" b="1" dirty="0" smtClean="0">
                <a:latin typeface="News Gothic MT"/>
              </a:rPr>
              <a:t>KNOWING CHOICE</a:t>
            </a:r>
          </a:p>
          <a:p>
            <a:pPr marL="342900" indent="-342900">
              <a:spcAft>
                <a:spcPts val="300"/>
              </a:spcAft>
              <a:buClr>
                <a:srgbClr val="0070C0"/>
              </a:buClr>
              <a:buFont typeface="Cambria" panose="02040503050406030204" pitchFamily="18" charset="0"/>
              <a:buChar char="o"/>
            </a:pPr>
            <a:r>
              <a:rPr lang="en-US" sz="2800" dirty="0" smtClean="0">
                <a:latin typeface="News Gothic MT"/>
              </a:rPr>
              <a:t>Knowing choices are subject to </a:t>
            </a:r>
            <a:r>
              <a:rPr lang="en-US" sz="2800" b="1" dirty="0" smtClean="0">
                <a:solidFill>
                  <a:srgbClr val="0070C0"/>
                </a:solidFill>
                <a:latin typeface="News Gothic MT"/>
              </a:rPr>
              <a:t>God’s moral law</a:t>
            </a:r>
          </a:p>
          <a:p>
            <a:pPr marL="342900" indent="-342900">
              <a:spcAft>
                <a:spcPts val="300"/>
              </a:spcAft>
              <a:buClr>
                <a:srgbClr val="0070C0"/>
              </a:buClr>
              <a:buFont typeface="Cambria" panose="02040503050406030204" pitchFamily="18" charset="0"/>
              <a:buChar char="o"/>
            </a:pPr>
            <a:r>
              <a:rPr lang="en-US" sz="2800" b="1" dirty="0" smtClean="0">
                <a:solidFill>
                  <a:srgbClr val="0070C0"/>
                </a:solidFill>
                <a:latin typeface="News Gothic MT"/>
              </a:rPr>
              <a:t>Moral</a:t>
            </a:r>
            <a:r>
              <a:rPr lang="en-US" sz="2800" dirty="0" smtClean="0">
                <a:latin typeface="News Gothic MT"/>
              </a:rPr>
              <a:t> = permissible, not sinful </a:t>
            </a:r>
          </a:p>
          <a:p>
            <a:pPr marL="342900" indent="-342900">
              <a:spcAft>
                <a:spcPts val="300"/>
              </a:spcAft>
              <a:buClr>
                <a:srgbClr val="0070C0"/>
              </a:buClr>
              <a:buFont typeface="Cambria" panose="02040503050406030204" pitchFamily="18" charset="0"/>
              <a:buChar char="o"/>
            </a:pPr>
            <a:r>
              <a:rPr lang="en-US" sz="2800" b="1" dirty="0" smtClean="0">
                <a:solidFill>
                  <a:srgbClr val="0070C0"/>
                </a:solidFill>
                <a:latin typeface="News Gothic MT"/>
              </a:rPr>
              <a:t>Immoral</a:t>
            </a:r>
            <a:r>
              <a:rPr lang="en-US" sz="2800" dirty="0" smtClean="0">
                <a:solidFill>
                  <a:srgbClr val="0070C0"/>
                </a:solidFill>
                <a:latin typeface="News Gothic MT"/>
              </a:rPr>
              <a:t> </a:t>
            </a:r>
            <a:r>
              <a:rPr lang="en-US" sz="2800" dirty="0" smtClean="0">
                <a:latin typeface="News Gothic MT"/>
              </a:rPr>
              <a:t>= not permissible, sinful </a:t>
            </a:r>
            <a:endParaRPr lang="en-US" sz="2800" dirty="0"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41616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5842000" y="2660650"/>
            <a:ext cx="3302000" cy="1463675"/>
          </a:xfrm>
        </p:spPr>
        <p:txBody>
          <a:bodyPr/>
          <a:lstStyle/>
          <a:p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2050" name="Picture 2" descr="Image result for who what when where w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29" y="1143000"/>
            <a:ext cx="7845171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18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ircumstan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70" y="2659048"/>
            <a:ext cx="6328229" cy="3689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2170" y="685800"/>
            <a:ext cx="800463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600"/>
              </a:spcAft>
              <a:buClr>
                <a:srgbClr val="0070C0"/>
              </a:buClr>
              <a:buFont typeface="Cambria" panose="02040503050406030204" pitchFamily="18" charset="0"/>
              <a:buChar char="o"/>
            </a:pPr>
            <a:r>
              <a:rPr lang="en-US" sz="2600" dirty="0">
                <a:latin typeface="News Gothic MT"/>
              </a:rPr>
              <a:t>Who</a:t>
            </a:r>
            <a:r>
              <a:rPr lang="en-US" sz="2600" dirty="0" smtClean="0">
                <a:latin typeface="News Gothic MT"/>
              </a:rPr>
              <a:t>, where</a:t>
            </a:r>
            <a:r>
              <a:rPr lang="en-US" sz="2600" dirty="0">
                <a:latin typeface="News Gothic MT"/>
              </a:rPr>
              <a:t>, </a:t>
            </a:r>
            <a:r>
              <a:rPr lang="en-US" sz="2600" dirty="0" smtClean="0">
                <a:latin typeface="News Gothic MT"/>
              </a:rPr>
              <a:t>when, how?</a:t>
            </a:r>
          </a:p>
          <a:p>
            <a:pPr marL="274320" indent="-274320">
              <a:spcAft>
                <a:spcPts val="600"/>
              </a:spcAft>
              <a:buClr>
                <a:srgbClr val="0070C0"/>
              </a:buClr>
              <a:buFont typeface="Cambria" panose="02040503050406030204" pitchFamily="18" charset="0"/>
              <a:buChar char="o"/>
            </a:pPr>
            <a:r>
              <a:rPr lang="en-US" sz="2600" dirty="0" smtClean="0">
                <a:latin typeface="News Gothic MT"/>
              </a:rPr>
              <a:t>Consequences matter! </a:t>
            </a:r>
          </a:p>
          <a:p>
            <a:pPr marL="274320" indent="-274320">
              <a:spcAft>
                <a:spcPts val="600"/>
              </a:spcAft>
              <a:buClr>
                <a:srgbClr val="0070C0"/>
              </a:buClr>
              <a:buFont typeface="Cambria" panose="02040503050406030204" pitchFamily="18" charset="0"/>
              <a:buChar char="o"/>
            </a:pPr>
            <a:r>
              <a:rPr lang="en-US" sz="2600" dirty="0" smtClean="0">
                <a:latin typeface="News Gothic MT"/>
              </a:rPr>
              <a:t>Can affect the moral goodness/evil of an act</a:t>
            </a:r>
          </a:p>
          <a:p>
            <a:pPr marL="274320" indent="-274320">
              <a:spcAft>
                <a:spcPts val="600"/>
              </a:spcAft>
              <a:buClr>
                <a:srgbClr val="0070C0"/>
              </a:buClr>
              <a:buFont typeface="Cambria" panose="02040503050406030204" pitchFamily="18" charset="0"/>
              <a:buChar char="o"/>
            </a:pPr>
            <a:r>
              <a:rPr lang="en-US" sz="2600" dirty="0" smtClean="0">
                <a:latin typeface="News Gothic MT"/>
              </a:rPr>
              <a:t>May affect our responsibility for our actions</a:t>
            </a:r>
          </a:p>
          <a:p>
            <a:pPr marL="274320" indent="-274320">
              <a:spcAft>
                <a:spcPts val="600"/>
              </a:spcAft>
              <a:buClr>
                <a:srgbClr val="0070C0"/>
              </a:buClr>
              <a:buFont typeface="Cambria" panose="02040503050406030204" pitchFamily="18" charset="0"/>
              <a:buChar char="o"/>
            </a:pPr>
            <a:r>
              <a:rPr lang="en-US" sz="2600" dirty="0" smtClean="0">
                <a:latin typeface="News Gothic MT"/>
              </a:rPr>
              <a:t>Circumstances matter! </a:t>
            </a:r>
          </a:p>
        </p:txBody>
      </p:sp>
      <p:pic>
        <p:nvPicPr>
          <p:cNvPr id="1028" name="Picture 4" descr="Image result for who what when where wh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167947"/>
            <a:ext cx="3505200" cy="200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79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4800600" cy="1561064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… don’t forget the   </a:t>
            </a:r>
            <a:r>
              <a:rPr lang="en-US" sz="6000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Alternatives </a:t>
            </a:r>
            <a:endParaRPr lang="en-US" sz="6000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050" name="Picture 2" descr="Image result for cartoon alternati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029" y="1981200"/>
            <a:ext cx="5317751" cy="447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4871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399288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57600" y="491504"/>
            <a:ext cx="44275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Think </a:t>
            </a:r>
            <a:endParaRPr lang="en-US" sz="9000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050" name="Picture 2" descr="Image result for discern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68832"/>
            <a:ext cx="3181350" cy="442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3717878"/>
            <a:ext cx="4427589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Discern</a:t>
            </a:r>
          </a:p>
          <a:p>
            <a:pPr algn="ctr"/>
            <a:r>
              <a:rPr lang="en-US" sz="3200" b="1" i="1" dirty="0" smtClean="0">
                <a:latin typeface="Bahnschrift" panose="020B0502040204020203" pitchFamily="34" charset="0"/>
                <a:cs typeface="Aharoni" panose="02010803020104030203" pitchFamily="2" charset="-79"/>
              </a:rPr>
              <a:t>The ability to judge well</a:t>
            </a:r>
            <a:endParaRPr lang="en-US" sz="3200" b="1" i="1" dirty="0">
              <a:latin typeface="Bahnschrift" panose="020B0502040204020203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7796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024744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Consequences … </a:t>
            </a:r>
            <a:endParaRPr lang="en-US" sz="6000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" y="1524000"/>
            <a:ext cx="7858125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301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2" y="685959"/>
            <a:ext cx="5641975" cy="564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67000" y="1106873"/>
            <a:ext cx="413657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5000" b="1" dirty="0" smtClean="0">
                <a:solidFill>
                  <a:schemeClr val="bg1">
                    <a:lumMod val="65000"/>
                  </a:schemeClr>
                </a:solidFill>
                <a:latin typeface="News Gothic MT"/>
                <a:cs typeface="Aharoni" panose="02010803020104030203" pitchFamily="2" charset="-79"/>
              </a:rPr>
              <a:t>S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  <a:latin typeface="News Gothic MT"/>
                <a:cs typeface="Aharoni" panose="02010803020104030203" pitchFamily="2" charset="-79"/>
              </a:rPr>
              <a:t>earch 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News Gothic MT"/>
                <a:cs typeface="Aharoni" panose="02010803020104030203" pitchFamily="2" charset="-79"/>
              </a:rPr>
              <a:t>out all the facts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5000" b="1" dirty="0" smtClean="0">
                <a:solidFill>
                  <a:schemeClr val="bg1">
                    <a:lumMod val="65000"/>
                  </a:schemeClr>
                </a:solidFill>
                <a:latin typeface="News Gothic MT"/>
                <a:cs typeface="Aharoni" panose="02010803020104030203" pitchFamily="2" charset="-79"/>
              </a:rPr>
              <a:t>T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  <a:latin typeface="News Gothic MT"/>
                <a:cs typeface="Aharoni" panose="02010803020104030203" pitchFamily="2" charset="-79"/>
              </a:rPr>
              <a:t>hink 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News Gothic MT"/>
                <a:cs typeface="Aharoni" panose="02010803020104030203" pitchFamily="2" charset="-79"/>
              </a:rPr>
              <a:t>about alternatives and consequences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5000" b="1" dirty="0" smtClean="0">
                <a:latin typeface="News Gothic MT"/>
                <a:cs typeface="Aharoni" panose="02010803020104030203" pitchFamily="2" charset="-79"/>
              </a:rPr>
              <a:t>O</a:t>
            </a:r>
            <a:r>
              <a:rPr lang="en-US" sz="2000" b="1" dirty="0" smtClean="0">
                <a:latin typeface="News Gothic MT"/>
                <a:cs typeface="Aharoni" panose="02010803020104030203" pitchFamily="2" charset="-79"/>
              </a:rPr>
              <a:t>thers </a:t>
            </a:r>
            <a:r>
              <a:rPr lang="en-US" sz="2000" b="1" dirty="0">
                <a:latin typeface="News Gothic MT"/>
                <a:cs typeface="Aharoni" panose="02010803020104030203" pitchFamily="2" charset="-79"/>
              </a:rPr>
              <a:t>– consult them and consider how your actions will affect them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5000" b="1" dirty="0" smtClean="0">
                <a:latin typeface="News Gothic MT"/>
                <a:cs typeface="Aharoni" panose="02010803020104030203" pitchFamily="2" charset="-79"/>
              </a:rPr>
              <a:t>P</a:t>
            </a:r>
            <a:r>
              <a:rPr lang="en-US" sz="2000" b="1" dirty="0" smtClean="0">
                <a:latin typeface="News Gothic MT"/>
                <a:cs typeface="Aharoni" panose="02010803020104030203" pitchFamily="2" charset="-79"/>
              </a:rPr>
              <a:t>ray </a:t>
            </a:r>
            <a:r>
              <a:rPr lang="en-US" sz="2000" b="1" dirty="0">
                <a:latin typeface="News Gothic MT"/>
                <a:cs typeface="Aharoni" panose="02010803020104030203" pitchFamily="2" charset="-79"/>
              </a:rPr>
              <a:t>to the Lord for guidance</a:t>
            </a:r>
          </a:p>
        </p:txBody>
      </p:sp>
    </p:spTree>
    <p:extLst>
      <p:ext uri="{BB962C8B-B14F-4D97-AF65-F5344CB8AC3E}">
        <p14:creationId xmlns:p14="http://schemas.microsoft.com/office/powerpoint/2010/main" val="246436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024744" cy="1143000"/>
          </a:xfrm>
        </p:spPr>
        <p:txBody>
          <a:bodyPr/>
          <a:lstStyle/>
          <a:p>
            <a:r>
              <a:rPr lang="en-US" sz="6000" dirty="0" smtClean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Others … 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1468272"/>
            <a:ext cx="4343400" cy="4343400"/>
          </a:xfrm>
        </p:spPr>
        <p:txBody>
          <a:bodyPr>
            <a:noAutofit/>
          </a:bodyPr>
          <a:lstStyle/>
          <a:p>
            <a:pPr marL="365760" indent="-365760">
              <a:buClr>
                <a:srgbClr val="0070C0"/>
              </a:buClr>
            </a:pPr>
            <a:r>
              <a:rPr lang="en-US" sz="3200" dirty="0" smtClean="0">
                <a:latin typeface="News Gothic MT"/>
              </a:rPr>
              <a:t>Who will be affected by your decision? </a:t>
            </a:r>
          </a:p>
          <a:p>
            <a:pPr marL="365760" indent="-365760">
              <a:buClr>
                <a:srgbClr val="0070C0"/>
              </a:buClr>
            </a:pPr>
            <a:r>
              <a:rPr lang="en-US" sz="3200" dirty="0" smtClean="0">
                <a:latin typeface="News Gothic MT"/>
              </a:rPr>
              <a:t>How will your decision affect them? </a:t>
            </a:r>
          </a:p>
          <a:p>
            <a:pPr marL="365760" indent="-365760">
              <a:buClr>
                <a:srgbClr val="0070C0"/>
              </a:buClr>
            </a:pPr>
            <a:r>
              <a:rPr lang="en-US" sz="3200" dirty="0" smtClean="0">
                <a:latin typeface="News Gothic MT"/>
              </a:rPr>
              <a:t>Who else might you talk to </a:t>
            </a:r>
            <a:r>
              <a:rPr lang="en-US" sz="3200" dirty="0" err="1" smtClean="0">
                <a:latin typeface="News Gothic MT"/>
              </a:rPr>
              <a:t>to</a:t>
            </a:r>
            <a:r>
              <a:rPr lang="en-US" sz="3200" dirty="0" smtClean="0">
                <a:latin typeface="News Gothic MT"/>
              </a:rPr>
              <a:t> gain insight into your decision?  </a:t>
            </a:r>
            <a:endParaRPr lang="en-US" sz="3200" dirty="0">
              <a:latin typeface="News Gothic MT"/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47800"/>
            <a:ext cx="3890100" cy="291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81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024744" cy="1143000"/>
          </a:xfrm>
        </p:spPr>
        <p:txBody>
          <a:bodyPr/>
          <a:lstStyle/>
          <a:p>
            <a:r>
              <a:rPr lang="en-US" sz="6000" dirty="0" smtClean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Prayer … 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1468272"/>
            <a:ext cx="7924800" cy="4343400"/>
          </a:xfrm>
        </p:spPr>
        <p:txBody>
          <a:bodyPr>
            <a:noAutofit/>
          </a:bodyPr>
          <a:lstStyle/>
          <a:p>
            <a:pPr marL="365760" indent="-365760">
              <a:buClr>
                <a:srgbClr val="0070C0"/>
              </a:buClr>
            </a:pPr>
            <a:r>
              <a:rPr lang="en-US" sz="3200" dirty="0" smtClean="0">
                <a:latin typeface="News Gothic MT"/>
              </a:rPr>
              <a:t>What would you ask God for? </a:t>
            </a:r>
          </a:p>
          <a:p>
            <a:pPr marL="365760" indent="-365760">
              <a:buClr>
                <a:srgbClr val="0070C0"/>
              </a:buClr>
            </a:pPr>
            <a:r>
              <a:rPr lang="en-US" sz="3200" dirty="0" smtClean="0">
                <a:latin typeface="News Gothic MT"/>
              </a:rPr>
              <a:t>What would affect your asking God to help you? </a:t>
            </a:r>
          </a:p>
          <a:p>
            <a:pPr marL="365760" indent="-365760">
              <a:buClr>
                <a:srgbClr val="0070C0"/>
              </a:buClr>
            </a:pPr>
            <a:r>
              <a:rPr lang="en-US" sz="3200" dirty="0" smtClean="0">
                <a:latin typeface="News Gothic MT"/>
              </a:rPr>
              <a:t>What might </a:t>
            </a:r>
          </a:p>
          <a:p>
            <a:pPr marL="0" indent="0">
              <a:buClr>
                <a:srgbClr val="0070C0"/>
              </a:buClr>
              <a:buNone/>
            </a:pPr>
            <a:r>
              <a:rPr lang="en-US" sz="3200" dirty="0" smtClean="0">
                <a:latin typeface="News Gothic MT"/>
              </a:rPr>
              <a:t>    your prayer </a:t>
            </a:r>
          </a:p>
          <a:p>
            <a:pPr marL="0" indent="0">
              <a:buClr>
                <a:srgbClr val="0070C0"/>
              </a:buClr>
              <a:buNone/>
            </a:pPr>
            <a:r>
              <a:rPr lang="en-US" sz="3200" dirty="0" smtClean="0">
                <a:latin typeface="News Gothic MT"/>
              </a:rPr>
              <a:t>    be?  </a:t>
            </a:r>
            <a:endParaRPr lang="en-US" sz="3200" dirty="0">
              <a:latin typeface="News Gothic MT"/>
            </a:endParaRPr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520" y="2743201"/>
            <a:ext cx="4813879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02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10487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3732663"/>
            <a:ext cx="7620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900" dirty="0" smtClean="0">
                <a:latin typeface="News Gothic MT"/>
              </a:rPr>
              <a:t>Is this a </a:t>
            </a:r>
            <a:r>
              <a:rPr lang="en-US" sz="2900" b="1" dirty="0" smtClean="0">
                <a:solidFill>
                  <a:srgbClr val="C00000"/>
                </a:solidFill>
                <a:latin typeface="News Gothic MT"/>
              </a:rPr>
              <a:t>good</a:t>
            </a:r>
            <a:r>
              <a:rPr lang="en-US" sz="2900" dirty="0" smtClean="0">
                <a:solidFill>
                  <a:srgbClr val="C00000"/>
                </a:solidFill>
                <a:latin typeface="News Gothic MT"/>
              </a:rPr>
              <a:t> </a:t>
            </a:r>
            <a:r>
              <a:rPr lang="en-US" sz="2900" dirty="0" smtClean="0">
                <a:latin typeface="News Gothic MT"/>
              </a:rPr>
              <a:t>‘door’ for me to open?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900" dirty="0" smtClean="0">
                <a:latin typeface="News Gothic MT"/>
              </a:rPr>
              <a:t>Is that door even </a:t>
            </a:r>
            <a:r>
              <a:rPr lang="en-US" sz="2900" b="1" dirty="0" smtClean="0">
                <a:solidFill>
                  <a:srgbClr val="C00000"/>
                </a:solidFill>
                <a:latin typeface="News Gothic MT"/>
              </a:rPr>
              <a:t>open</a:t>
            </a:r>
            <a:r>
              <a:rPr lang="en-US" sz="2900" dirty="0" smtClean="0">
                <a:solidFill>
                  <a:srgbClr val="C00000"/>
                </a:solidFill>
                <a:latin typeface="News Gothic MT"/>
              </a:rPr>
              <a:t> </a:t>
            </a:r>
            <a:r>
              <a:rPr lang="en-US" sz="2900" dirty="0" smtClean="0">
                <a:latin typeface="News Gothic MT"/>
              </a:rPr>
              <a:t>to me?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900" dirty="0" smtClean="0">
                <a:latin typeface="News Gothic MT"/>
              </a:rPr>
              <a:t>If it’s open to me, is this a </a:t>
            </a:r>
            <a:r>
              <a:rPr lang="en-US" sz="2900" b="1" dirty="0" smtClean="0">
                <a:solidFill>
                  <a:srgbClr val="C00000"/>
                </a:solidFill>
                <a:latin typeface="News Gothic MT"/>
              </a:rPr>
              <a:t>wise</a:t>
            </a:r>
            <a:r>
              <a:rPr lang="en-US" sz="2900" dirty="0" smtClean="0">
                <a:solidFill>
                  <a:srgbClr val="C00000"/>
                </a:solidFill>
                <a:latin typeface="News Gothic MT"/>
              </a:rPr>
              <a:t> </a:t>
            </a:r>
            <a:r>
              <a:rPr lang="en-US" sz="2900" dirty="0" smtClean="0">
                <a:latin typeface="News Gothic MT"/>
              </a:rPr>
              <a:t>door for me to open?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900" dirty="0" smtClean="0">
                <a:latin typeface="News Gothic MT"/>
              </a:rPr>
              <a:t>If it’s good, open, wise … is this even a door that I </a:t>
            </a:r>
            <a:r>
              <a:rPr lang="en-US" sz="2900" b="1" dirty="0" smtClean="0">
                <a:solidFill>
                  <a:srgbClr val="C00000"/>
                </a:solidFill>
                <a:latin typeface="News Gothic MT"/>
              </a:rPr>
              <a:t>want to open</a:t>
            </a:r>
            <a:r>
              <a:rPr lang="en-US" sz="2900" dirty="0" smtClean="0">
                <a:latin typeface="News Gothic MT"/>
              </a:rPr>
              <a:t>? </a:t>
            </a:r>
            <a:endParaRPr lang="en-US" sz="2900" dirty="0"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172104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024744" cy="10668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Prudence ….</a:t>
            </a:r>
            <a:endParaRPr lang="en-US" sz="6000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295400"/>
            <a:ext cx="7263384" cy="1600200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</a:pPr>
            <a:r>
              <a:rPr lang="en-US" sz="2600" b="1" i="1" dirty="0" smtClean="0">
                <a:solidFill>
                  <a:srgbClr val="FF0000"/>
                </a:solidFill>
                <a:latin typeface="News Gothic MT"/>
              </a:rPr>
              <a:t>Right reason in action </a:t>
            </a:r>
            <a:r>
              <a:rPr lang="en-US" sz="2600" dirty="0" smtClean="0">
                <a:solidFill>
                  <a:schemeClr val="tx1"/>
                </a:solidFill>
                <a:latin typeface="News Gothic MT"/>
              </a:rPr>
              <a:t>(Aquinas)</a:t>
            </a:r>
          </a:p>
          <a:p>
            <a:pPr>
              <a:buClr>
                <a:srgbClr val="0070C0"/>
              </a:buClr>
            </a:pPr>
            <a:r>
              <a:rPr lang="en-US" sz="2600" dirty="0" smtClean="0">
                <a:solidFill>
                  <a:schemeClr val="tx1"/>
                </a:solidFill>
                <a:latin typeface="News Gothic MT"/>
              </a:rPr>
              <a:t>Governs other virtues</a:t>
            </a:r>
          </a:p>
          <a:p>
            <a:pPr>
              <a:buClr>
                <a:srgbClr val="0070C0"/>
              </a:buClr>
            </a:pPr>
            <a:r>
              <a:rPr lang="en-US" sz="2600" dirty="0" smtClean="0">
                <a:solidFill>
                  <a:schemeClr val="tx1"/>
                </a:solidFill>
                <a:latin typeface="News Gothic MT"/>
              </a:rPr>
              <a:t>Sets rules and boundaries</a:t>
            </a:r>
          </a:p>
          <a:p>
            <a:endParaRPr lang="en-US" dirty="0"/>
          </a:p>
        </p:txBody>
      </p: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800231"/>
            <a:ext cx="4021001" cy="2933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35378" y="2856689"/>
            <a:ext cx="311933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latin typeface="News Gothic MT"/>
              </a:rPr>
              <a:t>C</a:t>
            </a:r>
            <a:r>
              <a:rPr lang="en-US" sz="2600" dirty="0" smtClean="0">
                <a:latin typeface="News Gothic MT"/>
              </a:rPr>
              <a:t>orrect </a:t>
            </a:r>
            <a:r>
              <a:rPr lang="en-US" sz="2600" dirty="0">
                <a:latin typeface="News Gothic MT"/>
              </a:rPr>
              <a:t>judgement</a:t>
            </a:r>
          </a:p>
          <a:p>
            <a:pPr marL="274320" indent="-27432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latin typeface="News Gothic MT"/>
              </a:rPr>
              <a:t>Helps form conscience </a:t>
            </a:r>
          </a:p>
          <a:p>
            <a:pPr marL="274320" indent="-27432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latin typeface="News Gothic MT"/>
              </a:rPr>
              <a:t>Is necessary for correct judgement</a:t>
            </a:r>
          </a:p>
        </p:txBody>
      </p:sp>
    </p:spTree>
    <p:extLst>
      <p:ext uri="{BB962C8B-B14F-4D97-AF65-F5344CB8AC3E}">
        <p14:creationId xmlns:p14="http://schemas.microsoft.com/office/powerpoint/2010/main" val="235559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077200" cy="14478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rgbClr val="0070C0"/>
                </a:solidFill>
                <a:latin typeface="Aharoni"/>
              </a:rPr>
              <a:t>What will I do with my life?</a:t>
            </a:r>
            <a:br>
              <a:rPr lang="en-US" sz="4800" b="1" dirty="0" smtClean="0">
                <a:solidFill>
                  <a:srgbClr val="0070C0"/>
                </a:solidFill>
                <a:latin typeface="Aharoni"/>
              </a:rPr>
            </a:br>
            <a:r>
              <a:rPr lang="en-US" sz="4800" b="1" i="1" dirty="0" smtClean="0">
                <a:solidFill>
                  <a:srgbClr val="0070C0"/>
                </a:solidFill>
                <a:latin typeface="Aharoni"/>
              </a:rPr>
              <a:t>I see myself as …. ? </a:t>
            </a:r>
            <a:endParaRPr lang="en-US" sz="4800" b="1" i="1" dirty="0">
              <a:solidFill>
                <a:srgbClr val="0070C0"/>
              </a:solidFill>
              <a:latin typeface="Aharon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57400"/>
            <a:ext cx="3733800" cy="4419600"/>
          </a:xfrm>
          <a:ln w="12700">
            <a:solidFill>
              <a:schemeClr val="tx1"/>
            </a:solidFill>
          </a:ln>
        </p:spPr>
        <p:txBody>
          <a:bodyPr/>
          <a:lstStyle/>
          <a:p>
            <a:pPr marL="68580" indent="0" algn="ctr">
              <a:buNone/>
            </a:pPr>
            <a:r>
              <a:rPr lang="en-US" b="1" dirty="0" smtClean="0">
                <a:solidFill>
                  <a:srgbClr val="C00000"/>
                </a:solidFill>
              </a:rPr>
              <a:t>I’m leaning toward career decisions …</a:t>
            </a:r>
          </a:p>
          <a:p>
            <a:pPr>
              <a:buClr>
                <a:srgbClr val="0070C0"/>
              </a:buClr>
            </a:pPr>
            <a:r>
              <a:rPr lang="en-US" dirty="0" smtClean="0"/>
              <a:t>What are they? </a:t>
            </a:r>
          </a:p>
          <a:p>
            <a:pPr>
              <a:buClr>
                <a:srgbClr val="0070C0"/>
              </a:buClr>
            </a:pPr>
            <a:r>
              <a:rPr lang="en-US" dirty="0" smtClean="0"/>
              <a:t>Why do they attract you? </a:t>
            </a:r>
          </a:p>
          <a:p>
            <a:pPr>
              <a:buClr>
                <a:srgbClr val="0070C0"/>
              </a:buClr>
            </a:pPr>
            <a:r>
              <a:rPr lang="en-US" dirty="0" smtClean="0"/>
              <a:t>How can I prepare myself (as a sophomore) for this becoming a possibility for me? </a:t>
            </a:r>
          </a:p>
          <a:p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4800600" y="2057400"/>
            <a:ext cx="3581400" cy="4419600"/>
          </a:xfrm>
          <a:ln w="12700">
            <a:solidFill>
              <a:schemeClr val="tx1"/>
            </a:solidFill>
          </a:ln>
        </p:spPr>
        <p:txBody>
          <a:bodyPr/>
          <a:lstStyle/>
          <a:p>
            <a:pPr marL="68580" indent="0" algn="ctr">
              <a:buNone/>
            </a:pPr>
            <a:r>
              <a:rPr lang="en-US" b="1" dirty="0" smtClean="0">
                <a:solidFill>
                  <a:srgbClr val="C00000"/>
                </a:solidFill>
              </a:rPr>
              <a:t>I have no clue what I want to do …</a:t>
            </a:r>
          </a:p>
          <a:p>
            <a:pPr>
              <a:buClr>
                <a:srgbClr val="0070C0"/>
              </a:buClr>
            </a:pPr>
            <a:r>
              <a:rPr lang="en-US" dirty="0" smtClean="0"/>
              <a:t>What can I do to close the gap on my future?</a:t>
            </a:r>
          </a:p>
          <a:p>
            <a:pPr>
              <a:buClr>
                <a:srgbClr val="0070C0"/>
              </a:buClr>
            </a:pPr>
            <a:r>
              <a:rPr lang="en-US" dirty="0" smtClean="0"/>
              <a:t>Who can I talk to? </a:t>
            </a:r>
          </a:p>
          <a:p>
            <a:pPr>
              <a:buClr>
                <a:srgbClr val="0070C0"/>
              </a:buClr>
            </a:pPr>
            <a:r>
              <a:rPr lang="en-US" dirty="0" smtClean="0"/>
              <a:t>How can I begin this process?  </a:t>
            </a:r>
          </a:p>
          <a:p>
            <a:pPr>
              <a:buClrTx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63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2" y="685959"/>
            <a:ext cx="5641975" cy="564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67000" y="1106873"/>
            <a:ext cx="413657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5000" b="1" dirty="0" smtClean="0">
                <a:latin typeface="News Gothic MT"/>
                <a:cs typeface="Aharoni" panose="02010803020104030203" pitchFamily="2" charset="-79"/>
              </a:rPr>
              <a:t>S</a:t>
            </a:r>
            <a:r>
              <a:rPr lang="en-US" sz="2000" b="1" dirty="0" smtClean="0">
                <a:latin typeface="News Gothic MT"/>
                <a:cs typeface="Aharoni" panose="02010803020104030203" pitchFamily="2" charset="-79"/>
              </a:rPr>
              <a:t>earch </a:t>
            </a:r>
            <a:r>
              <a:rPr lang="en-US" sz="2000" b="1" dirty="0">
                <a:latin typeface="News Gothic MT"/>
                <a:cs typeface="Aharoni" panose="02010803020104030203" pitchFamily="2" charset="-79"/>
              </a:rPr>
              <a:t>out all the facts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5000" b="1" dirty="0" smtClean="0">
                <a:latin typeface="News Gothic MT"/>
                <a:cs typeface="Aharoni" panose="02010803020104030203" pitchFamily="2" charset="-79"/>
              </a:rPr>
              <a:t>T</a:t>
            </a:r>
            <a:r>
              <a:rPr lang="en-US" sz="2000" b="1" dirty="0" smtClean="0">
                <a:latin typeface="News Gothic MT"/>
                <a:cs typeface="Aharoni" panose="02010803020104030203" pitchFamily="2" charset="-79"/>
              </a:rPr>
              <a:t>hink </a:t>
            </a:r>
            <a:r>
              <a:rPr lang="en-US" sz="2000" b="1" dirty="0">
                <a:latin typeface="News Gothic MT"/>
                <a:cs typeface="Aharoni" panose="02010803020104030203" pitchFamily="2" charset="-79"/>
              </a:rPr>
              <a:t>about alternatives and consequences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5000" b="1" dirty="0" smtClean="0">
                <a:latin typeface="News Gothic MT"/>
                <a:cs typeface="Aharoni" panose="02010803020104030203" pitchFamily="2" charset="-79"/>
              </a:rPr>
              <a:t>O</a:t>
            </a:r>
            <a:r>
              <a:rPr lang="en-US" sz="2000" b="1" dirty="0" smtClean="0">
                <a:latin typeface="News Gothic MT"/>
                <a:cs typeface="Aharoni" panose="02010803020104030203" pitchFamily="2" charset="-79"/>
              </a:rPr>
              <a:t>thers </a:t>
            </a:r>
            <a:r>
              <a:rPr lang="en-US" sz="2000" b="1" dirty="0">
                <a:latin typeface="News Gothic MT"/>
                <a:cs typeface="Aharoni" panose="02010803020104030203" pitchFamily="2" charset="-79"/>
              </a:rPr>
              <a:t>– consult them and consider how your actions will affect them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5000" b="1" dirty="0" smtClean="0">
                <a:latin typeface="News Gothic MT"/>
                <a:cs typeface="Aharoni" panose="02010803020104030203" pitchFamily="2" charset="-79"/>
              </a:rPr>
              <a:t>P</a:t>
            </a:r>
            <a:r>
              <a:rPr lang="en-US" sz="2000" b="1" dirty="0" smtClean="0">
                <a:latin typeface="News Gothic MT"/>
                <a:cs typeface="Aharoni" panose="02010803020104030203" pitchFamily="2" charset="-79"/>
              </a:rPr>
              <a:t>ray </a:t>
            </a:r>
            <a:r>
              <a:rPr lang="en-US" sz="2000" b="1" dirty="0">
                <a:latin typeface="News Gothic MT"/>
                <a:cs typeface="Aharoni" panose="02010803020104030203" pitchFamily="2" charset="-79"/>
              </a:rPr>
              <a:t>to the Lord for guidance</a:t>
            </a:r>
          </a:p>
        </p:txBody>
      </p:sp>
    </p:spTree>
    <p:extLst>
      <p:ext uri="{BB962C8B-B14F-4D97-AF65-F5344CB8AC3E}">
        <p14:creationId xmlns:p14="http://schemas.microsoft.com/office/powerpoint/2010/main" val="366971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2" y="685959"/>
            <a:ext cx="5641975" cy="564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19199" y="3047999"/>
            <a:ext cx="67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News Gothic MT"/>
                <a:cs typeface="Microsoft Sans Serif" panose="020B0604020202020204" pitchFamily="34" charset="0"/>
              </a:rPr>
              <a:t>Search </a:t>
            </a:r>
            <a:r>
              <a:rPr lang="en-US" sz="3200" b="1" dirty="0">
                <a:latin typeface="News Gothic MT"/>
                <a:cs typeface="Microsoft Sans Serif" panose="020B0604020202020204" pitchFamily="34" charset="0"/>
              </a:rPr>
              <a:t>out all the </a:t>
            </a:r>
            <a:r>
              <a:rPr lang="en-US" sz="3200" b="1" dirty="0" smtClean="0">
                <a:latin typeface="News Gothic MT"/>
                <a:cs typeface="Microsoft Sans Serif" panose="020B0604020202020204" pitchFamily="34" charset="0"/>
              </a:rPr>
              <a:t>facts</a:t>
            </a:r>
            <a:endParaRPr lang="en-US" sz="3200" b="1" dirty="0">
              <a:latin typeface="News Gothic MT"/>
              <a:cs typeface="Microsoft Sans Serif" panose="020B0604020202020204" pitchFamily="34" charset="0"/>
            </a:endParaRPr>
          </a:p>
        </p:txBody>
      </p:sp>
      <p:pic>
        <p:nvPicPr>
          <p:cNvPr id="1027" name="Picture 3" descr="C:\Users\mstewart\AppData\Local\Microsoft\Windows\Temporary Internet Files\Content.IE5\CF0MRI91\vraag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392" y="1467529"/>
            <a:ext cx="1573213" cy="157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Image result for person pond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698" y="3694330"/>
            <a:ext cx="2514600" cy="1753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59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5842000" y="2660650"/>
            <a:ext cx="3302000" cy="1463675"/>
          </a:xfrm>
        </p:spPr>
        <p:txBody>
          <a:bodyPr/>
          <a:lstStyle/>
          <a:p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2050" name="Picture 2" descr="Image result for who what when where w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29" y="1143000"/>
            <a:ext cx="7845171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7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5200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Moral Object .. the </a:t>
            </a:r>
            <a:r>
              <a:rPr lang="en-US" sz="5200" i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what?</a:t>
            </a:r>
            <a:endParaRPr lang="en-US" sz="5200" i="1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45771"/>
            <a:ext cx="8015514" cy="2590800"/>
          </a:xfrm>
        </p:spPr>
        <p:txBody>
          <a:bodyPr>
            <a:normAutofit lnSpcReduction="10000"/>
          </a:bodyPr>
          <a:lstStyle/>
          <a:p>
            <a:pPr>
              <a:buClr>
                <a:srgbClr val="0070C0"/>
              </a:buClr>
            </a:pPr>
            <a:r>
              <a:rPr lang="en-US" sz="2600" i="1" dirty="0" smtClean="0">
                <a:solidFill>
                  <a:schemeClr val="tx1"/>
                </a:solidFill>
                <a:latin typeface="News Gothic MT"/>
              </a:rPr>
              <a:t>The </a:t>
            </a:r>
            <a:r>
              <a:rPr lang="en-US" sz="2600" i="1" dirty="0">
                <a:solidFill>
                  <a:schemeClr val="tx1"/>
                </a:solidFill>
                <a:latin typeface="News Gothic MT"/>
              </a:rPr>
              <a:t>object, intention, and the circumstances make up the ‘sources,’ or constitutive elements, or the morality of human acts</a:t>
            </a:r>
            <a:r>
              <a:rPr lang="en-US" sz="2600" i="1" dirty="0" smtClean="0">
                <a:solidFill>
                  <a:schemeClr val="tx1"/>
                </a:solidFill>
                <a:latin typeface="News Gothic MT"/>
              </a:rPr>
              <a:t>. </a:t>
            </a:r>
            <a:r>
              <a:rPr lang="en-US" sz="2600" dirty="0" smtClean="0">
                <a:solidFill>
                  <a:schemeClr val="tx1"/>
                </a:solidFill>
                <a:latin typeface="News Gothic MT"/>
              </a:rPr>
              <a:t>(</a:t>
            </a:r>
            <a:r>
              <a:rPr lang="en-US" sz="2600" dirty="0">
                <a:solidFill>
                  <a:schemeClr val="tx1"/>
                </a:solidFill>
                <a:latin typeface="News Gothic MT"/>
              </a:rPr>
              <a:t>CCC, 1750</a:t>
            </a:r>
            <a:r>
              <a:rPr lang="en-US" sz="2600" dirty="0" smtClean="0">
                <a:solidFill>
                  <a:schemeClr val="tx1"/>
                </a:solidFill>
                <a:latin typeface="News Gothic MT"/>
              </a:rPr>
              <a:t>)</a:t>
            </a:r>
          </a:p>
          <a:p>
            <a:pPr>
              <a:buClr>
                <a:srgbClr val="0070C0"/>
              </a:buClr>
            </a:pPr>
            <a:r>
              <a:rPr lang="en-US" sz="2600" b="1" i="1" dirty="0" smtClean="0">
                <a:solidFill>
                  <a:srgbClr val="FF0000"/>
                </a:solidFill>
                <a:latin typeface="News Gothic MT"/>
              </a:rPr>
              <a:t>The ‘what’ or ‘matter’ of the moral issue</a:t>
            </a:r>
          </a:p>
          <a:p>
            <a:pPr>
              <a:buClr>
                <a:srgbClr val="0070C0"/>
              </a:buClr>
            </a:pPr>
            <a:r>
              <a:rPr lang="en-US" sz="2600" dirty="0">
                <a:solidFill>
                  <a:schemeClr val="tx1"/>
                </a:solidFill>
                <a:latin typeface="News Gothic MT"/>
              </a:rPr>
              <a:t>If we get the WHAT wrong … the how, when, where and who don’t matter </a:t>
            </a:r>
            <a:r>
              <a:rPr lang="en-US" sz="2600" dirty="0" smtClean="0">
                <a:solidFill>
                  <a:schemeClr val="tx1"/>
                </a:solidFill>
                <a:latin typeface="News Gothic MT"/>
              </a:rPr>
              <a:t>much</a:t>
            </a:r>
            <a:endParaRPr lang="en-US" sz="2600" dirty="0">
              <a:solidFill>
                <a:schemeClr val="tx1"/>
              </a:solidFill>
              <a:latin typeface="News Gothic MT"/>
            </a:endParaRPr>
          </a:p>
          <a:p>
            <a:endParaRPr lang="en-US" sz="26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136571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94657" y="4136571"/>
            <a:ext cx="439419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lvl="0" algn="ctr">
              <a:spcBef>
                <a:spcPct val="20000"/>
              </a:spcBef>
              <a:buClr>
                <a:srgbClr val="0070C0"/>
              </a:buClr>
              <a:buSzPct val="76000"/>
            </a:pPr>
            <a:r>
              <a:rPr lang="en-US" sz="2800" b="1" dirty="0">
                <a:solidFill>
                  <a:srgbClr val="3E3D2D"/>
                </a:solidFill>
                <a:latin typeface="News Gothic MT"/>
              </a:rPr>
              <a:t>THE MORAL OBJECT (THE MATTER) IS THE DECISIVE ELEMENT </a:t>
            </a:r>
            <a:r>
              <a:rPr lang="en-US" sz="2800" b="1" dirty="0" smtClean="0">
                <a:solidFill>
                  <a:srgbClr val="3E3D2D"/>
                </a:solidFill>
                <a:latin typeface="News Gothic MT"/>
              </a:rPr>
              <a:t>IN </a:t>
            </a:r>
            <a:r>
              <a:rPr lang="en-US" sz="2800" b="1" dirty="0">
                <a:solidFill>
                  <a:srgbClr val="3E3D2D"/>
                </a:solidFill>
                <a:latin typeface="News Gothic MT"/>
              </a:rPr>
              <a:t>MORALITY</a:t>
            </a:r>
            <a:endParaRPr lang="en-US" sz="2800" dirty="0">
              <a:solidFill>
                <a:srgbClr val="3E3D2D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380843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ustin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885</TotalTime>
  <Words>949</Words>
  <Application>Microsoft Office PowerPoint</Application>
  <PresentationFormat>On-screen Show (4:3)</PresentationFormat>
  <Paragraphs>98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Austin</vt:lpstr>
      <vt:lpstr>Chapter 2</vt:lpstr>
      <vt:lpstr>PowerPoint Presentation</vt:lpstr>
      <vt:lpstr>PowerPoint Presentation</vt:lpstr>
      <vt:lpstr>Prudence ….</vt:lpstr>
      <vt:lpstr>What will I do with my life? I see myself as …. ? </vt:lpstr>
      <vt:lpstr>PowerPoint Presentation</vt:lpstr>
      <vt:lpstr>PowerPoint Presentation</vt:lpstr>
      <vt:lpstr> </vt:lpstr>
      <vt:lpstr>Moral Object .. the what?</vt:lpstr>
      <vt:lpstr>The Moral Object … </vt:lpstr>
      <vt:lpstr>PowerPoint Presentation</vt:lpstr>
      <vt:lpstr>The Moral Object … </vt:lpstr>
      <vt:lpstr>The Moral Object … </vt:lpstr>
      <vt:lpstr>Intention … the why?</vt:lpstr>
      <vt:lpstr>Rules – Managing Intentions</vt:lpstr>
      <vt:lpstr>PowerPoint Presentation</vt:lpstr>
      <vt:lpstr> </vt:lpstr>
      <vt:lpstr>PowerPoint Presentation</vt:lpstr>
      <vt:lpstr>… don’t forget the   Alternatives </vt:lpstr>
      <vt:lpstr>Consequences … </vt:lpstr>
      <vt:lpstr>PowerPoint Presentation</vt:lpstr>
      <vt:lpstr>Others …  </vt:lpstr>
      <vt:lpstr>Prayer …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</dc:title>
  <dc:creator>Michael Stewart</dc:creator>
  <cp:lastModifiedBy>Michael Stewart</cp:lastModifiedBy>
  <cp:revision>46</cp:revision>
  <cp:lastPrinted>2019-02-11T20:33:34Z</cp:lastPrinted>
  <dcterms:created xsi:type="dcterms:W3CDTF">2018-01-30T03:23:11Z</dcterms:created>
  <dcterms:modified xsi:type="dcterms:W3CDTF">2019-02-11T20:33:38Z</dcterms:modified>
</cp:coreProperties>
</file>