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5" r:id="rId4"/>
    <p:sldId id="261" r:id="rId5"/>
    <p:sldId id="265" r:id="rId6"/>
    <p:sldId id="262" r:id="rId7"/>
    <p:sldId id="283" r:id="rId8"/>
    <p:sldId id="257" r:id="rId9"/>
    <p:sldId id="284" r:id="rId10"/>
    <p:sldId id="258" r:id="rId11"/>
    <p:sldId id="263" r:id="rId12"/>
    <p:sldId id="260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  <p:sldId id="275" r:id="rId24"/>
    <p:sldId id="276" r:id="rId25"/>
    <p:sldId id="277" r:id="rId26"/>
    <p:sldId id="281" r:id="rId27"/>
    <p:sldId id="278" r:id="rId28"/>
    <p:sldId id="279" r:id="rId29"/>
    <p:sldId id="280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1053-B243-451D-A08F-BCA1431E735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0924-3C15-4762-BA4A-182FBFB896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1053-B243-451D-A08F-BCA1431E735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0924-3C15-4762-BA4A-182FBFB89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1053-B243-451D-A08F-BCA1431E735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0924-3C15-4762-BA4A-182FBFB89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1053-B243-451D-A08F-BCA1431E735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0924-3C15-4762-BA4A-182FBFB89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1053-B243-451D-A08F-BCA1431E735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0924-3C15-4762-BA4A-182FBFB896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1053-B243-451D-A08F-BCA1431E735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0924-3C15-4762-BA4A-182FBFB89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1053-B243-451D-A08F-BCA1431E735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0924-3C15-4762-BA4A-182FBFB8967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1053-B243-451D-A08F-BCA1431E735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0924-3C15-4762-BA4A-182FBFB89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1053-B243-451D-A08F-BCA1431E735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0924-3C15-4762-BA4A-182FBFB89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1053-B243-451D-A08F-BCA1431E735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0924-3C15-4762-BA4A-182FBFB8967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1053-B243-451D-A08F-BCA1431E735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0924-3C15-4762-BA4A-182FBFB89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C8B1053-B243-451D-A08F-BCA1431E735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46C0924-3C15-4762-BA4A-182FBFB896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0"/>
            <a:ext cx="7543800" cy="2438400"/>
          </a:xfrm>
        </p:spPr>
        <p:txBody>
          <a:bodyPr/>
          <a:lstStyle/>
          <a:p>
            <a:r>
              <a:rPr lang="en-US" dirty="0" smtClean="0"/>
              <a:t>Law as a Guide to Freedom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0"/>
            <a:ext cx="25146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Chapter 3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058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14800"/>
            <a:ext cx="6781800" cy="2057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A50021"/>
                </a:solidFill>
              </a:rPr>
              <a:t>“… the power, rooted in reason and will, to act or not to act, to do this or that, and so to perform deliberate actions on one’s own responsibility.”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CCC #1731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free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9436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3175838"/>
            <a:ext cx="32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663300"/>
                </a:solidFill>
                <a:latin typeface="+mj-lt"/>
              </a:rPr>
              <a:t>DEFINED …</a:t>
            </a:r>
            <a:endParaRPr lang="en-US" sz="5000" dirty="0">
              <a:solidFill>
                <a:srgbClr val="66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48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343400"/>
            <a:ext cx="7467600" cy="16002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sz="5600" dirty="0" smtClean="0">
                <a:ln w="19050">
                  <a:solidFill>
                    <a:schemeClr val="tx1"/>
                  </a:solidFill>
                </a:ln>
                <a:solidFill>
                  <a:srgbClr val="A50021"/>
                </a:solidFill>
              </a:rPr>
              <a:t>Fundamental truths about </a:t>
            </a:r>
            <a:r>
              <a:rPr lang="en-US" sz="67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FREEDOM</a:t>
            </a:r>
            <a:endParaRPr lang="en-US" sz="67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942" y="533400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Humans have the powers of </a:t>
            </a:r>
            <a:r>
              <a:rPr lang="en-US" sz="3000" dirty="0" smtClean="0">
                <a:solidFill>
                  <a:srgbClr val="A50021"/>
                </a:solidFill>
                <a:latin typeface="+mj-lt"/>
              </a:rPr>
              <a:t>reason</a:t>
            </a:r>
            <a:r>
              <a:rPr lang="en-US" sz="3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and </a:t>
            </a:r>
            <a:r>
              <a:rPr lang="en-US" sz="3000" dirty="0" smtClean="0">
                <a:solidFill>
                  <a:srgbClr val="A50021"/>
                </a:solidFill>
                <a:latin typeface="+mj-lt"/>
              </a:rPr>
              <a:t>free-will</a:t>
            </a:r>
          </a:p>
          <a:p>
            <a:pPr marL="285750" indent="-285750">
              <a:spcAft>
                <a:spcPts val="600"/>
              </a:spcAft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Because we are free, we have the </a:t>
            </a:r>
            <a:r>
              <a:rPr lang="en-US" sz="3000" dirty="0" smtClean="0">
                <a:solidFill>
                  <a:srgbClr val="A50021"/>
                </a:solidFill>
                <a:latin typeface="+mj-lt"/>
              </a:rPr>
              <a:t>ability to love</a:t>
            </a:r>
          </a:p>
          <a:p>
            <a:pPr marL="285750" indent="-285750">
              <a:spcAft>
                <a:spcPts val="600"/>
              </a:spcAft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Freedom makes us </a:t>
            </a:r>
            <a:r>
              <a:rPr lang="en-US" sz="3000" dirty="0" smtClean="0">
                <a:solidFill>
                  <a:srgbClr val="A50021"/>
                </a:solidFill>
                <a:latin typeface="+mj-lt"/>
              </a:rPr>
              <a:t>responsible</a:t>
            </a:r>
            <a:r>
              <a:rPr lang="en-US" sz="3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for our choices and actions</a:t>
            </a:r>
          </a:p>
          <a:p>
            <a:pPr marL="285750" indent="-285750">
              <a:spcAft>
                <a:spcPts val="600"/>
              </a:spcAft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Because humans do have freedom, we are </a:t>
            </a:r>
            <a:r>
              <a:rPr lang="en-US" sz="3000" dirty="0" smtClean="0">
                <a:solidFill>
                  <a:srgbClr val="A50021"/>
                </a:solidFill>
                <a:latin typeface="+mj-lt"/>
              </a:rPr>
              <a:t>self-determining</a:t>
            </a:r>
            <a:r>
              <a:rPr lang="en-US" sz="3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… and can select our own goals and plan to accomplish them</a:t>
            </a:r>
            <a:endParaRPr lang="en-US" sz="30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4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62400"/>
            <a:ext cx="7772400" cy="2286000"/>
          </a:xfrm>
        </p:spPr>
        <p:txBody>
          <a:bodyPr>
            <a:noAutofit/>
          </a:bodyPr>
          <a:lstStyle/>
          <a:p>
            <a:r>
              <a:rPr lang="en-US" sz="3300" dirty="0" smtClean="0">
                <a:solidFill>
                  <a:schemeClr val="tx1"/>
                </a:solidFill>
              </a:rPr>
              <a:t>Determinism: </a:t>
            </a:r>
            <a:r>
              <a:rPr lang="en-US" sz="3300" dirty="0" smtClean="0">
                <a:solidFill>
                  <a:srgbClr val="A50021"/>
                </a:solidFill>
              </a:rPr>
              <a:t>the rejection of the notion that human beings have the power to choose due to circumstances outside the human will.</a:t>
            </a:r>
            <a:r>
              <a:rPr lang="en-US" sz="3300" dirty="0" smtClean="0"/>
              <a:t> 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determi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1542"/>
            <a:ext cx="4705350" cy="37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12790"/>
            <a:ext cx="838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rgbClr val="A50021"/>
                </a:solidFill>
                <a:latin typeface="+mj-lt"/>
              </a:rPr>
              <a:t>External: </a:t>
            </a:r>
            <a: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Freedom from factors OUTSIDE us that threaten or destroy our power to choose</a:t>
            </a:r>
          </a:p>
          <a:p>
            <a:pPr marL="285750" indent="-285750"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rgbClr val="A50021"/>
                </a:solidFill>
                <a:latin typeface="+mj-lt"/>
              </a:rPr>
              <a:t>Internal: </a:t>
            </a:r>
            <a:r>
              <a:rPr lang="en-US" sz="3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Freedom from interior influences that limit choice</a:t>
            </a:r>
            <a:endParaRPr lang="en-US" sz="3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050" name="Picture 2" descr="Image result for free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019550" cy="27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583834"/>
            <a:ext cx="365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KINDS OF FREEDOM</a:t>
            </a:r>
            <a:endParaRPr lang="en-US" sz="75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29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267200"/>
            <a:ext cx="6248400" cy="193581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A50021"/>
                </a:solidFill>
              </a:rPr>
              <a:t>LICENSE:  </a:t>
            </a:r>
            <a:r>
              <a:rPr lang="en-US" sz="4400" dirty="0" smtClean="0"/>
              <a:t>Unlimited or unrestricted </a:t>
            </a:r>
            <a:r>
              <a:rPr lang="en-US" sz="4400" dirty="0"/>
              <a:t>freedom that abuses </a:t>
            </a:r>
            <a:r>
              <a:rPr lang="en-US" sz="4400" dirty="0" smtClean="0"/>
              <a:t>liberty</a:t>
            </a:r>
            <a:endParaRPr lang="en-US" sz="4400" dirty="0"/>
          </a:p>
        </p:txBody>
      </p:sp>
      <p:pic>
        <p:nvPicPr>
          <p:cNvPr id="3074" name="Picture 2" descr="Image result for tyra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1110"/>
            <a:ext cx="7551174" cy="360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4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ped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4800601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935" y="13716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j-lt"/>
              </a:rPr>
              <a:t>Impediments </a:t>
            </a:r>
          </a:p>
          <a:p>
            <a:pPr algn="ctr"/>
            <a:r>
              <a:rPr lang="en-US" sz="4800" dirty="0" smtClean="0">
                <a:latin typeface="+mj-lt"/>
              </a:rPr>
              <a:t>to Freedom</a:t>
            </a:r>
          </a:p>
          <a:p>
            <a:pPr algn="ctr"/>
            <a:r>
              <a:rPr lang="en-US" sz="3200" dirty="0" smtClean="0">
                <a:solidFill>
                  <a:srgbClr val="A50021"/>
                </a:solidFill>
                <a:latin typeface="+mj-lt"/>
              </a:rPr>
              <a:t>Limit our ability to </a:t>
            </a:r>
          </a:p>
          <a:p>
            <a:pPr algn="ctr"/>
            <a:r>
              <a:rPr lang="en-US" sz="3200" dirty="0">
                <a:solidFill>
                  <a:srgbClr val="A50021"/>
                </a:solidFill>
                <a:latin typeface="+mj-lt"/>
              </a:rPr>
              <a:t>u</a:t>
            </a:r>
            <a:r>
              <a:rPr lang="en-US" sz="3200" dirty="0" smtClean="0">
                <a:solidFill>
                  <a:srgbClr val="A50021"/>
                </a:solidFill>
                <a:latin typeface="+mj-lt"/>
              </a:rPr>
              <a:t>se freedom</a:t>
            </a:r>
            <a:endParaRPr lang="en-US" sz="3200" dirty="0">
              <a:solidFill>
                <a:srgbClr val="A50021"/>
              </a:solidFill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41881"/>
              </p:ext>
            </p:extLst>
          </p:nvPr>
        </p:nvGraphicFramePr>
        <p:xfrm>
          <a:off x="533400" y="4419600"/>
          <a:ext cx="8153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marL="18288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Ignorance</a:t>
                      </a:r>
                    </a:p>
                    <a:p>
                      <a:pPr marL="18288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Inadvertence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Duress</a:t>
                      </a:r>
                    </a:p>
                    <a:p>
                      <a:pPr marL="18288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Inordinate attachments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Fear</a:t>
                      </a:r>
                    </a:p>
                    <a:p>
                      <a:pPr marL="182880" indent="-18288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Habit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2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spon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5355"/>
            <a:ext cx="6858000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6568" y="3496435"/>
            <a:ext cx="579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latin typeface="+mj-lt"/>
              </a:rPr>
              <a:t>Responsibility  </a:t>
            </a:r>
            <a:endParaRPr lang="en-US" sz="7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981" y="44196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A50021"/>
                </a:solidFill>
                <a:latin typeface="+mj-lt"/>
              </a:rPr>
              <a:t>Response  -</a:t>
            </a:r>
          </a:p>
          <a:p>
            <a:r>
              <a:rPr lang="en-US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my </a:t>
            </a:r>
            <a:r>
              <a:rPr lang="en-US" sz="54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‘yes’ </a:t>
            </a:r>
            <a:endParaRPr lang="en-US" sz="5400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2168" y="4419600"/>
            <a:ext cx="4353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A50021"/>
                </a:solidFill>
                <a:latin typeface="+mj-lt"/>
              </a:rPr>
              <a:t>Ability ..</a:t>
            </a:r>
          </a:p>
          <a:p>
            <a:r>
              <a:rPr lang="en-US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my </a:t>
            </a:r>
            <a:r>
              <a:rPr lang="en-US" sz="54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freedom</a:t>
            </a:r>
            <a:endParaRPr lang="en-US" sz="5400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74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ccountabi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8" y="848289"/>
            <a:ext cx="4284758" cy="335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262" y="3212947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Imputable</a:t>
            </a:r>
            <a:r>
              <a:rPr lang="en-US" sz="4800" b="1" dirty="0" smtClean="0">
                <a:solidFill>
                  <a:srgbClr val="A50021"/>
                </a:solidFill>
                <a:latin typeface="+mj-lt"/>
              </a:rPr>
              <a:t> </a:t>
            </a:r>
            <a:endParaRPr lang="en-US" sz="4800" b="1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2053" name="Picture 5" descr="Image result for own your a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40" y="1056968"/>
            <a:ext cx="4263857" cy="31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975" y="4267200"/>
            <a:ext cx="8515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RESPONSIBILITY = FREEDOM</a:t>
            </a:r>
            <a:endParaRPr lang="en-US" sz="60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16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mo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712495"/>
            <a:ext cx="3200400" cy="21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mo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3083642"/>
            <a:ext cx="3707895" cy="278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emo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02" y="1098261"/>
            <a:ext cx="2819400" cy="20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emo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1" y="256836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emo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67" y="4282839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young, black and hap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1884444"/>
            <a:ext cx="2057400" cy="239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Image result for happy cancer survivor black and white photos"/>
          <p:cNvSpPr>
            <a:spLocks noChangeAspect="1" noChangeArrowheads="1"/>
          </p:cNvSpPr>
          <p:nvPr/>
        </p:nvSpPr>
        <p:spPr bwMode="auto">
          <a:xfrm>
            <a:off x="3048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6" descr="Image result for happy cancer survivor black and white photos"/>
          <p:cNvSpPr>
            <a:spLocks noChangeAspect="1" noChangeArrowheads="1"/>
          </p:cNvSpPr>
          <p:nvPr/>
        </p:nvSpPr>
        <p:spPr bwMode="auto">
          <a:xfrm>
            <a:off x="4572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0" y="4311445"/>
            <a:ext cx="2848896" cy="170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Image result for asi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617124"/>
            <a:ext cx="2705099" cy="151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4089" y="498149"/>
            <a:ext cx="223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A50021"/>
                </a:solidFill>
                <a:latin typeface="+mj-lt"/>
              </a:rPr>
              <a:t>EMOTIONS</a:t>
            </a:r>
            <a:endParaRPr lang="en-US" sz="36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0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775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+mj-lt"/>
              </a:rPr>
              <a:t>EW DENE ODOG AWL ROF A ODOG FILE</a:t>
            </a:r>
          </a:p>
        </p:txBody>
      </p:sp>
      <p:pic>
        <p:nvPicPr>
          <p:cNvPr id="4098" name="Picture 2" descr="Image result for unscram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77" y="1516797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5" y="1782097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568" y="41910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A50021"/>
                </a:solidFill>
                <a:latin typeface="+mj-lt"/>
              </a:rPr>
              <a:t>We need good laws </a:t>
            </a:r>
            <a:endParaRPr lang="en-US" sz="6000" dirty="0" smtClean="0">
              <a:solidFill>
                <a:srgbClr val="A50021"/>
              </a:solidFill>
              <a:latin typeface="+mj-lt"/>
            </a:endParaRPr>
          </a:p>
          <a:p>
            <a:pPr algn="ctr"/>
            <a:r>
              <a:rPr lang="en-US" sz="6000" dirty="0" smtClean="0">
                <a:solidFill>
                  <a:srgbClr val="A50021"/>
                </a:solidFill>
                <a:latin typeface="+mj-lt"/>
              </a:rPr>
              <a:t>for </a:t>
            </a:r>
            <a:r>
              <a:rPr lang="en-US" sz="6000" dirty="0">
                <a:solidFill>
                  <a:srgbClr val="A50021"/>
                </a:solidFill>
                <a:latin typeface="+mj-lt"/>
              </a:rPr>
              <a:t>a good </a:t>
            </a:r>
            <a:r>
              <a:rPr lang="en-US" sz="6000" dirty="0" smtClean="0">
                <a:solidFill>
                  <a:srgbClr val="A50021"/>
                </a:solidFill>
                <a:latin typeface="+mj-lt"/>
              </a:rPr>
              <a:t>life</a:t>
            </a:r>
            <a:endParaRPr lang="en-US" sz="6000" dirty="0">
              <a:solidFill>
                <a:srgbClr val="A500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78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457200"/>
            <a:ext cx="7467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731520">
              <a:buFont typeface="+mj-lt"/>
              <a:buAutoNum type="arabicPeriod"/>
            </a:pPr>
            <a:r>
              <a:rPr lang="en-US" sz="7500" dirty="0" smtClean="0">
                <a:latin typeface="+mj-lt"/>
              </a:rPr>
              <a:t>Freedom</a:t>
            </a:r>
          </a:p>
          <a:p>
            <a:pPr marL="457200" indent="-731520">
              <a:buFont typeface="+mj-lt"/>
              <a:buAutoNum type="arabicPeriod"/>
            </a:pPr>
            <a:r>
              <a:rPr lang="en-US" sz="7500" dirty="0" smtClean="0">
                <a:latin typeface="+mj-lt"/>
              </a:rPr>
              <a:t>Responsibility</a:t>
            </a:r>
          </a:p>
          <a:p>
            <a:pPr marL="457200" indent="-731520">
              <a:buFont typeface="+mj-lt"/>
              <a:buAutoNum type="arabicPeriod"/>
            </a:pPr>
            <a:r>
              <a:rPr lang="en-US" sz="7500" dirty="0" smtClean="0">
                <a:latin typeface="+mj-lt"/>
              </a:rPr>
              <a:t>Law</a:t>
            </a:r>
            <a:endParaRPr lang="en-US" sz="7500" dirty="0">
              <a:latin typeface="+mj-lt"/>
            </a:endParaRPr>
          </a:p>
        </p:txBody>
      </p:sp>
      <p:pic>
        <p:nvPicPr>
          <p:cNvPr id="3074" name="Picture 2" descr="Image result for free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5102578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903" y="6096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It is illegal in Michigan to hitch a crocodile to a fire hydrant</a:t>
            </a:r>
            <a:r>
              <a:rPr lang="en-US" dirty="0" smtClean="0"/>
              <a:t>.</a:t>
            </a:r>
          </a:p>
          <a:p>
            <a:pPr marL="365760" indent="-36576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In Michigan a woman isn't allowed to cut her own hair without her husband's </a:t>
            </a:r>
            <a:r>
              <a:rPr lang="en-US" sz="3600" dirty="0" smtClean="0">
                <a:latin typeface="+mj-lt"/>
              </a:rPr>
              <a:t>permission</a:t>
            </a:r>
          </a:p>
          <a:p>
            <a:pPr marL="365760" indent="-36576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In Ohio, it is illegal to get a fish </a:t>
            </a:r>
            <a:r>
              <a:rPr lang="en-US" sz="3600" dirty="0" smtClean="0">
                <a:latin typeface="+mj-lt"/>
              </a:rPr>
              <a:t>drunk</a:t>
            </a:r>
          </a:p>
          <a:p>
            <a:pPr marL="365760" indent="-36576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It is illegal to take a bath in the wintertime in </a:t>
            </a:r>
            <a:r>
              <a:rPr lang="en-US" sz="3600" dirty="0" smtClean="0">
                <a:latin typeface="+mj-lt"/>
              </a:rPr>
              <a:t>Indiana</a:t>
            </a:r>
          </a:p>
          <a:p>
            <a:pPr marL="365760" indent="-36576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Chicago law prohibits eating in a place that is on </a:t>
            </a:r>
            <a:r>
              <a:rPr lang="en-US" sz="3600" dirty="0" smtClean="0">
                <a:latin typeface="+mj-lt"/>
              </a:rPr>
              <a:t>fire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14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t. thomas aqu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8793"/>
            <a:ext cx="8154629" cy="34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7620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St. Thomas Aquinas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(b. 1225, d. 1274)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7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66" y="2803780"/>
            <a:ext cx="6286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0716" y="381000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Law Defined</a:t>
            </a:r>
          </a:p>
          <a:p>
            <a:r>
              <a:rPr lang="en-US" sz="3200" dirty="0" smtClean="0">
                <a:latin typeface="+mj-lt"/>
              </a:rPr>
              <a:t>An ordinance of </a:t>
            </a:r>
            <a:r>
              <a:rPr lang="en-US" sz="3200" dirty="0" smtClean="0">
                <a:solidFill>
                  <a:srgbClr val="A50021"/>
                </a:solidFill>
                <a:latin typeface="+mj-lt"/>
              </a:rPr>
              <a:t>reason</a:t>
            </a:r>
            <a:r>
              <a:rPr lang="en-US" sz="3200" dirty="0" smtClean="0">
                <a:latin typeface="+mj-lt"/>
              </a:rPr>
              <a:t> for the </a:t>
            </a:r>
            <a:r>
              <a:rPr lang="en-US" sz="3200" dirty="0" smtClean="0">
                <a:solidFill>
                  <a:srgbClr val="A50021"/>
                </a:solidFill>
                <a:latin typeface="+mj-lt"/>
              </a:rPr>
              <a:t>common good, promulgated</a:t>
            </a:r>
            <a:r>
              <a:rPr lang="en-US" sz="3200" dirty="0" smtClean="0">
                <a:latin typeface="+mj-lt"/>
              </a:rPr>
              <a:t> by the </a:t>
            </a:r>
            <a:r>
              <a:rPr lang="en-US" sz="3200" dirty="0" smtClean="0">
                <a:solidFill>
                  <a:srgbClr val="A50021"/>
                </a:solidFill>
                <a:latin typeface="+mj-lt"/>
              </a:rPr>
              <a:t>one who is in charge of the community. 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St. Thomas Aquinas, CCC, 1976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61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" y="627798"/>
            <a:ext cx="4243810" cy="315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627798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C00000"/>
                </a:solidFill>
                <a:latin typeface="+mj-lt"/>
              </a:rPr>
              <a:t>4-ELEMENTS </a:t>
            </a:r>
          </a:p>
          <a:p>
            <a:pPr algn="ctr"/>
            <a:r>
              <a:rPr lang="en-US" sz="5000" dirty="0" smtClean="0">
                <a:solidFill>
                  <a:srgbClr val="C00000"/>
                </a:solidFill>
                <a:latin typeface="+mj-lt"/>
              </a:rPr>
              <a:t>OF AQUINAS’ DEFINITION </a:t>
            </a:r>
          </a:p>
          <a:p>
            <a:pPr algn="ctr"/>
            <a:r>
              <a:rPr lang="en-US" sz="5000" dirty="0" smtClean="0">
                <a:solidFill>
                  <a:srgbClr val="C00000"/>
                </a:solidFill>
                <a:latin typeface="+mj-lt"/>
              </a:rPr>
              <a:t>OF LAW</a:t>
            </a:r>
            <a:endParaRPr lang="en-US" sz="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778156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Law is reasonable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Laws are for the common good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Competent authority makes laws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Laws must be promoted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ble and the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343399" cy="314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33400"/>
            <a:ext cx="83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5-Interrelated Expressions </a:t>
            </a:r>
          </a:p>
          <a:p>
            <a:pPr algn="ctr"/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the Moral Law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378457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457200">
              <a:buFont typeface="+mj-lt"/>
              <a:buAutoNum type="arabicPeriod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 Law</a:t>
            </a:r>
          </a:p>
          <a:p>
            <a:pPr marL="365760" indent="-457200">
              <a:buFont typeface="+mj-lt"/>
              <a:buAutoNum type="arabicPeriod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Civil Law</a:t>
            </a:r>
          </a:p>
          <a:p>
            <a:pPr marL="365760" indent="-457200">
              <a:buFont typeface="+mj-lt"/>
              <a:buAutoNum type="arabicPeriod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Old Law</a:t>
            </a:r>
          </a:p>
          <a:p>
            <a:pPr marL="365760" indent="-457200">
              <a:buFont typeface="+mj-lt"/>
              <a:buAutoNum type="arabicPeriod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New Law (Gospel)</a:t>
            </a:r>
          </a:p>
          <a:p>
            <a:pPr marL="365760" indent="-457200">
              <a:buFont typeface="+mj-lt"/>
              <a:buAutoNum type="arabicPeriod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Church Laws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838200"/>
            <a:ext cx="3124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latin typeface="+mj-lt"/>
              </a:rPr>
              <a:t>It all begins with </a:t>
            </a:r>
            <a:r>
              <a:rPr lang="en-US" sz="4600" dirty="0" smtClean="0">
                <a:solidFill>
                  <a:srgbClr val="C00000"/>
                </a:solidFill>
                <a:latin typeface="+mj-lt"/>
              </a:rPr>
              <a:t>God’s Divine Law … </a:t>
            </a:r>
          </a:p>
          <a:p>
            <a:r>
              <a:rPr lang="en-US" sz="4600" dirty="0" smtClean="0">
                <a:latin typeface="+mj-lt"/>
              </a:rPr>
              <a:t>God’s loving plan for his creatures</a:t>
            </a:r>
            <a:endParaRPr lang="en-US" sz="4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14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4 PURPOSES OF THE </a:t>
            </a:r>
          </a:p>
          <a:p>
            <a:pPr algn="ctr"/>
            <a:r>
              <a:rPr lang="en-US" sz="6000" dirty="0" smtClean="0">
                <a:solidFill>
                  <a:srgbClr val="C00000"/>
                </a:solidFill>
                <a:latin typeface="+mj-lt"/>
              </a:rPr>
              <a:t>DIVINE LAW</a:t>
            </a:r>
            <a:endParaRPr lang="en-US" sz="6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19992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Helps us stay on the right path on our journey to God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Helps us discern what is right when there are conflicting ideas of right and wrong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speaks of our 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indicates what is sinful – kills or injures our relationship with God and others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2" y="457200"/>
            <a:ext cx="4065084" cy="189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do not mu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21842"/>
            <a:ext cx="44767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9663" y="467297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NATURAL LAW</a:t>
            </a: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43186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FOCUSED ON </a:t>
            </a:r>
          </a:p>
          <a:p>
            <a:pPr algn="ctr"/>
            <a:r>
              <a:rPr lang="en-US" sz="3200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HUMAN DRIVES: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Preserving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and Social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Sharing life with others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ivil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4343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685800"/>
            <a:ext cx="3657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j-lt"/>
                <a:cs typeface="Arial" panose="020B0604020202020204" pitchFamily="34" charset="0"/>
              </a:rPr>
              <a:t>Particular application of the natural law for members of a given society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544704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+mj-lt"/>
                <a:cs typeface="Arial" panose="020B0604020202020204" pitchFamily="34" charset="0"/>
              </a:rPr>
              <a:t>Good only if it conforms to God’s divine law</a:t>
            </a:r>
          </a:p>
        </p:txBody>
      </p:sp>
    </p:spTree>
    <p:extLst>
      <p:ext uri="{BB962C8B-B14F-4D97-AF65-F5344CB8AC3E}">
        <p14:creationId xmlns:p14="http://schemas.microsoft.com/office/powerpoint/2010/main" val="19622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191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0939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OLD LAW </a:t>
            </a:r>
            <a:endParaRPr lang="en-US" sz="6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895671"/>
            <a:ext cx="421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stage of revealed law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10" y="609600"/>
            <a:ext cx="403860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5226796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NEW LAW</a:t>
            </a:r>
          </a:p>
        </p:txBody>
      </p:sp>
    </p:spTree>
    <p:extLst>
      <p:ext uri="{BB962C8B-B14F-4D97-AF65-F5344CB8AC3E}">
        <p14:creationId xmlns:p14="http://schemas.microsoft.com/office/powerpoint/2010/main" val="17812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146" y="4800600"/>
            <a:ext cx="441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FREEDOM …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685800"/>
            <a:ext cx="3810000" cy="5062728"/>
          </a:xfrm>
        </p:spPr>
        <p:txBody>
          <a:bodyPr>
            <a:noAutofit/>
          </a:bodyPr>
          <a:lstStyle/>
          <a:p>
            <a:pPr marL="365760" marR="0" lvl="0" indent="-36576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000" dirty="0">
                <a:latin typeface="Arial"/>
                <a:ea typeface="Calibri"/>
                <a:cs typeface="Arial"/>
              </a:rPr>
              <a:t>What is the greatest </a:t>
            </a:r>
            <a:r>
              <a:rPr lang="en-US" sz="40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gift</a:t>
            </a:r>
            <a:r>
              <a:rPr lang="en-US" sz="4000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4000" dirty="0">
                <a:latin typeface="Arial"/>
                <a:ea typeface="Calibri"/>
                <a:cs typeface="Arial"/>
              </a:rPr>
              <a:t>of your freedom? </a:t>
            </a:r>
            <a:endParaRPr lang="en-US" sz="4000" dirty="0">
              <a:latin typeface="Arial"/>
              <a:ea typeface="Calibri"/>
              <a:cs typeface="Times New Roman"/>
            </a:endParaRPr>
          </a:p>
          <a:p>
            <a:pPr marL="365760" indent="-365760">
              <a:buFont typeface="Wingdings" panose="05000000000000000000" pitchFamily="2" charset="2"/>
              <a:buChar char="§"/>
            </a:pPr>
            <a:r>
              <a:rPr lang="en-US" sz="4000" dirty="0">
                <a:latin typeface="Arial"/>
                <a:ea typeface="Calibri"/>
                <a:cs typeface="Arial"/>
              </a:rPr>
              <a:t>What is the greatest </a:t>
            </a:r>
            <a:r>
              <a:rPr lang="en-US" sz="40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risk</a:t>
            </a:r>
            <a:r>
              <a:rPr lang="en-US" sz="4000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4000" dirty="0">
                <a:latin typeface="Arial"/>
                <a:ea typeface="Calibri"/>
                <a:cs typeface="Arial"/>
              </a:rPr>
              <a:t>to your freedom?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0531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881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recepts of the church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8883"/>
            <a:ext cx="7543800" cy="28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23622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CHURCH LAW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486" y="3352800"/>
            <a:ext cx="79953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SIX PRECEPTS OF THE CHURCH</a:t>
            </a:r>
          </a:p>
          <a:p>
            <a:pPr marL="365760" indent="-365760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Attend Mass on Sundays and holy days of ‘opportunity’</a:t>
            </a:r>
          </a:p>
          <a:p>
            <a:pPr marL="365760" indent="-365760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 in Reconciliation at least once a year</a:t>
            </a:r>
          </a:p>
          <a:p>
            <a:pPr marL="365760" indent="-365760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Receive the Eucharist at least during the Easter Season</a:t>
            </a:r>
          </a:p>
          <a:p>
            <a:pPr marL="365760" indent="-365760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 the holy days of ‘opportunity’ </a:t>
            </a:r>
          </a:p>
          <a:p>
            <a:pPr marL="365760" indent="-365760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Observe the prescribed days of fasting and abstinence </a:t>
            </a:r>
          </a:p>
          <a:p>
            <a:pPr marL="365760" indent="-365760">
              <a:spcAft>
                <a:spcPts val="600"/>
              </a:spcAft>
              <a:buFont typeface="+mj-lt"/>
              <a:buAutoNum type="arabicPeriod"/>
            </a:pP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 for the needs of the Church 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0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686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182880"/>
            <a:r>
              <a:rPr lang="en-US" sz="3500" dirty="0" smtClean="0">
                <a:latin typeface="+mj-lt"/>
              </a:rPr>
              <a:t>If someone gets raped, we blame the rapist … </a:t>
            </a:r>
          </a:p>
          <a:p>
            <a:pPr marL="91440" indent="-182880"/>
            <a:r>
              <a:rPr lang="en-US" sz="3500" dirty="0" smtClean="0">
                <a:latin typeface="+mj-lt"/>
              </a:rPr>
              <a:t>If someone gets robbed, we blame the robber ..</a:t>
            </a:r>
          </a:p>
          <a:p>
            <a:pPr marL="182880" indent="-274320"/>
            <a:r>
              <a:rPr lang="en-US" sz="3500" dirty="0" smtClean="0">
                <a:latin typeface="+mj-lt"/>
              </a:rPr>
              <a:t>If someone gets scammed, we blame the scammer …</a:t>
            </a:r>
          </a:p>
          <a:p>
            <a:pPr marL="91440" indent="-182880"/>
            <a:r>
              <a:rPr lang="en-US" sz="3500" dirty="0" smtClean="0">
                <a:latin typeface="+mj-lt"/>
              </a:rPr>
              <a:t>But if someone gets shot, we blame the gun … </a:t>
            </a:r>
          </a:p>
        </p:txBody>
      </p:sp>
      <p:pic>
        <p:nvPicPr>
          <p:cNvPr id="1026" name="Picture 2" descr="Image result for blame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57387"/>
            <a:ext cx="6096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rationalization com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810000"/>
            <a:ext cx="8610601" cy="25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1276" y="856327"/>
            <a:ext cx="451792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RATIONALIZATION: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The fine art of making excuses for one’s behavior</a:t>
            </a:r>
            <a:endParaRPr lang="en-US" sz="4000" dirty="0"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3" y="457200"/>
            <a:ext cx="3476253" cy="334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lorida shooting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9" y="533402"/>
            <a:ext cx="3689009" cy="25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lorida shooting pictu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86" y="4568265"/>
            <a:ext cx="3412858" cy="19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9" y="3076245"/>
            <a:ext cx="3178251" cy="179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36" y="533400"/>
            <a:ext cx="2857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30513" y="2724150"/>
            <a:ext cx="3687123" cy="18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6" y="533401"/>
            <a:ext cx="2432495" cy="23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8" y="4608846"/>
            <a:ext cx="2725337" cy="190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20" y="2724150"/>
            <a:ext cx="2293316" cy="159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72" y="4323401"/>
            <a:ext cx="2415564" cy="220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3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6257"/>
            <a:ext cx="4705350" cy="562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987559"/>
            <a:ext cx="3733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I ‘own’ my poor moral choices, or do I make excuses and try to pass the blame?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having less freedom in my life provide me with more security, and thus more happiness?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4475" y="1981200"/>
            <a:ext cx="2743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Do I have too much / not enough freedom to enable me to make good moral choices?  Why?  </a:t>
            </a:r>
          </a:p>
        </p:txBody>
      </p:sp>
    </p:spTree>
    <p:extLst>
      <p:ext uri="{BB962C8B-B14F-4D97-AF65-F5344CB8AC3E}">
        <p14:creationId xmlns:p14="http://schemas.microsoft.com/office/powerpoint/2010/main" val="15420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672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“Man is rational  and therefore like God; he is created with free-will and is master of his own acts.”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St. Irenaeus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st. irena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79649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457200"/>
            <a:ext cx="7467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731520">
              <a:buFont typeface="+mj-lt"/>
              <a:buAutoNum type="arabicPeriod"/>
            </a:pPr>
            <a:r>
              <a:rPr lang="en-US" sz="7500" dirty="0" smtClean="0">
                <a:latin typeface="+mj-lt"/>
              </a:rPr>
              <a:t>Freedom</a:t>
            </a:r>
          </a:p>
          <a:p>
            <a:pPr marL="457200" indent="-731520">
              <a:buFont typeface="+mj-lt"/>
              <a:buAutoNum type="arabicPeriod"/>
            </a:pPr>
            <a:r>
              <a:rPr lang="en-US" sz="7500" dirty="0" smtClean="0">
                <a:latin typeface="+mj-lt"/>
              </a:rPr>
              <a:t>Responsibility</a:t>
            </a:r>
          </a:p>
          <a:p>
            <a:pPr marL="457200" indent="-731520">
              <a:buFont typeface="+mj-lt"/>
              <a:buAutoNum type="arabicPeriod"/>
            </a:pPr>
            <a:r>
              <a:rPr lang="en-US" sz="7500" dirty="0" smtClean="0">
                <a:latin typeface="+mj-lt"/>
              </a:rPr>
              <a:t>Law</a:t>
            </a:r>
            <a:endParaRPr lang="en-US" sz="7500" dirty="0">
              <a:latin typeface="+mj-lt"/>
            </a:endParaRPr>
          </a:p>
        </p:txBody>
      </p:sp>
      <p:pic>
        <p:nvPicPr>
          <p:cNvPr id="3074" name="Picture 2" descr="Image result for free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5102578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1463</TotalTime>
  <Words>698</Words>
  <Application>Microsoft Office PowerPoint</Application>
  <PresentationFormat>On-screen Show (4:3)</PresentationFormat>
  <Paragraphs>103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NewsPrint</vt:lpstr>
      <vt:lpstr>Law as a Guide to Freedom</vt:lpstr>
      <vt:lpstr>PowerPoint Presentation</vt:lpstr>
      <vt:lpstr>YOUR FREEDOM … </vt:lpstr>
      <vt:lpstr>PowerPoint Presentation</vt:lpstr>
      <vt:lpstr>PowerPoint Presentation</vt:lpstr>
      <vt:lpstr>PowerPoint Presentation</vt:lpstr>
      <vt:lpstr>PowerPoint Presentation</vt:lpstr>
      <vt:lpstr>“Man is rational  and therefore like God; he is created with free-will and is master of his own acts.”  St. Irenaeus </vt:lpstr>
      <vt:lpstr>PowerPoint Presentation</vt:lpstr>
      <vt:lpstr>“… the power, rooted in reason and will, to act or not to act, to do this or that, and so to perform deliberate actions on one’s own responsibility.”  CCC #1731</vt:lpstr>
      <vt:lpstr>Fundamental truths about FREEDOM</vt:lpstr>
      <vt:lpstr>Determinism: the rejection of the notion that human beings have the power to choose due to circumstances outside the human will. </vt:lpstr>
      <vt:lpstr>PowerPoint Presentation</vt:lpstr>
      <vt:lpstr>LICENSE:  Unlimited or unrestricted freedom that abuses liberty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Stewart</dc:creator>
  <cp:lastModifiedBy>Michael Stewart</cp:lastModifiedBy>
  <cp:revision>58</cp:revision>
  <dcterms:created xsi:type="dcterms:W3CDTF">2018-02-15T02:24:49Z</dcterms:created>
  <dcterms:modified xsi:type="dcterms:W3CDTF">2019-02-24T21:20:13Z</dcterms:modified>
</cp:coreProperties>
</file>