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sldIdLst>
    <p:sldId id="256" r:id="rId2"/>
    <p:sldId id="266" r:id="rId3"/>
    <p:sldId id="257" r:id="rId4"/>
    <p:sldId id="264" r:id="rId5"/>
    <p:sldId id="258" r:id="rId6"/>
    <p:sldId id="259" r:id="rId7"/>
    <p:sldId id="260" r:id="rId8"/>
    <p:sldId id="261" r:id="rId9"/>
    <p:sldId id="262" r:id="rId10"/>
    <p:sldId id="263" r:id="rId11"/>
    <p:sldId id="265" r:id="rId12"/>
    <p:sldId id="268" r:id="rId13"/>
    <p:sldId id="267"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60" autoAdjust="0"/>
  </p:normalViewPr>
  <p:slideViewPr>
    <p:cSldViewPr>
      <p:cViewPr varScale="1">
        <p:scale>
          <a:sx n="60" d="100"/>
          <a:sy n="60" d="100"/>
        </p:scale>
        <p:origin x="-165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8DE56-7F2C-4B76-89D9-790C915F6D2F}" type="datetimeFigureOut">
              <a:rPr lang="en-US" smtClean="0"/>
              <a:t>10/9/2018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9F8BB4-B2E0-4C08-B517-926B2B4EB49D}" type="slidenum">
              <a:rPr lang="en-US" smtClean="0"/>
              <a:t>‹#›</a:t>
            </a:fld>
            <a:endParaRPr lang="en-US"/>
          </a:p>
        </p:txBody>
      </p:sp>
    </p:spTree>
    <p:extLst>
      <p:ext uri="{BB962C8B-B14F-4D97-AF65-F5344CB8AC3E}">
        <p14:creationId xmlns:p14="http://schemas.microsoft.com/office/powerpoint/2010/main" val="3282029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Mark joined St. Paul and St. Barnabas on their first missionary journey to Antioch in 44 A.D. When the group reached Cyprus, Christian tradition holds that Mark left them and returned to Jerusalem, possibly because he was missing his home (Acts 13:13). This incident may have caused Paul to question whether Mark could be a reliable missionary. This created a disagreement between Paul and Barnabas and led Paul to refuse Mark's accompaniment on their second journey to the churches of Cilicia and the rest of Asia Minor.</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However, it can be assumed the troubles between Paul and Mark did not last long, because when Paul was first imprisoned, Mark, who was at the time in Rome with plans of visiting Asia Minor, visited him as one of his trusted companions (Col 4:10).</a:t>
            </a:r>
          </a:p>
          <a:p>
            <a:endParaRPr lang="en-US" dirty="0"/>
          </a:p>
        </p:txBody>
      </p:sp>
      <p:sp>
        <p:nvSpPr>
          <p:cNvPr id="4" name="Slide Number Placeholder 3"/>
          <p:cNvSpPr>
            <a:spLocks noGrp="1"/>
          </p:cNvSpPr>
          <p:nvPr>
            <p:ph type="sldNum" sz="quarter" idx="10"/>
          </p:nvPr>
        </p:nvSpPr>
        <p:spPr/>
        <p:txBody>
          <a:bodyPr/>
          <a:lstStyle/>
          <a:p>
            <a:fld id="{569F8BB4-B2E0-4C08-B517-926B2B4EB49D}" type="slidenum">
              <a:rPr lang="en-US" smtClean="0"/>
              <a:t>7</a:t>
            </a:fld>
            <a:endParaRPr lang="en-US"/>
          </a:p>
        </p:txBody>
      </p:sp>
    </p:spTree>
    <p:extLst>
      <p:ext uri="{BB962C8B-B14F-4D97-AF65-F5344CB8AC3E}">
        <p14:creationId xmlns:p14="http://schemas.microsoft.com/office/powerpoint/2010/main" val="221780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9F8BB4-B2E0-4C08-B517-926B2B4EB49D}" type="slidenum">
              <a:rPr lang="en-US" smtClean="0"/>
              <a:t>9</a:t>
            </a:fld>
            <a:endParaRPr lang="en-US"/>
          </a:p>
        </p:txBody>
      </p:sp>
    </p:spTree>
    <p:extLst>
      <p:ext uri="{BB962C8B-B14F-4D97-AF65-F5344CB8AC3E}">
        <p14:creationId xmlns:p14="http://schemas.microsoft.com/office/powerpoint/2010/main" val="1062213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0D82B6CC-3847-45A2-A160-363D18040CC0}" type="datetimeFigureOut">
              <a:rPr lang="en-US" smtClean="0"/>
              <a:t>10/9/2018</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40CABB1-6AA0-4C3A-AABE-7192822D91E9}"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2B6CC-3847-45A2-A160-363D18040CC0}"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CABB1-6AA0-4C3A-AABE-7192822D91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2B6CC-3847-45A2-A160-363D18040CC0}"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CABB1-6AA0-4C3A-AABE-7192822D91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2B6CC-3847-45A2-A160-363D18040CC0}"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CABB1-6AA0-4C3A-AABE-7192822D91E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82B6CC-3847-45A2-A160-363D18040CC0}"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CABB1-6AA0-4C3A-AABE-7192822D91E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D82B6CC-3847-45A2-A160-363D18040CC0}"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CABB1-6AA0-4C3A-AABE-7192822D91E9}"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D82B6CC-3847-45A2-A160-363D18040CC0}"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CABB1-6AA0-4C3A-AABE-7192822D91E9}"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82B6CC-3847-45A2-A160-363D18040CC0}"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CABB1-6AA0-4C3A-AABE-7192822D91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2B6CC-3847-45A2-A160-363D18040CC0}"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CABB1-6AA0-4C3A-AABE-7192822D91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2B6CC-3847-45A2-A160-363D18040CC0}"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CABB1-6AA0-4C3A-AABE-7192822D91E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82B6CC-3847-45A2-A160-363D18040CC0}"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CABB1-6AA0-4C3A-AABE-7192822D91E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0D82B6CC-3847-45A2-A160-363D18040CC0}" type="datetimeFigureOut">
              <a:rPr lang="en-US" smtClean="0"/>
              <a:t>10/9/2018</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40CABB1-6AA0-4C3A-AABE-7192822D91E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270686" y="2835754"/>
            <a:ext cx="4847038" cy="3056838"/>
          </a:xfrm>
          <a:ln>
            <a:solidFill>
              <a:schemeClr val="tx1">
                <a:lumMod val="50000"/>
                <a:lumOff val="50000"/>
              </a:schemeClr>
            </a:solidFill>
          </a:ln>
        </p:spPr>
        <p:txBody>
          <a:bodyPr/>
          <a:lstStyle/>
          <a:p>
            <a:r>
              <a:rPr lang="en-US" sz="6600" b="1" dirty="0" smtClean="0">
                <a:solidFill>
                  <a:srgbClr val="C00000"/>
                </a:solidFill>
                <a:effectLst>
                  <a:outerShdw blurRad="38100" dist="38100" dir="2700000" algn="tl">
                    <a:srgbClr val="000000">
                      <a:alpha val="43137"/>
                    </a:srgbClr>
                  </a:outerShdw>
                </a:effectLst>
              </a:rPr>
              <a:t>The Coming of a Messiah</a:t>
            </a:r>
            <a:endParaRPr lang="en-US" sz="6600" b="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rot="20539717">
            <a:off x="709821" y="4361603"/>
            <a:ext cx="2286000" cy="1015663"/>
          </a:xfrm>
          <a:prstGeom prst="rect">
            <a:avLst/>
          </a:prstGeom>
          <a:noFill/>
        </p:spPr>
        <p:txBody>
          <a:bodyPr wrap="square" rtlCol="0">
            <a:spAutoFit/>
          </a:bodyPr>
          <a:lstStyle/>
          <a:p>
            <a:pPr algn="ctr"/>
            <a:r>
              <a:rPr lang="en-US" sz="3000" dirty="0" smtClean="0">
                <a:latin typeface="Arial Black" panose="020B0A04020102020204" pitchFamily="34" charset="0"/>
              </a:rPr>
              <a:t>CHAPTER THREE</a:t>
            </a:r>
            <a:endParaRPr lang="en-US" sz="3000" dirty="0">
              <a:latin typeface="Arial Black" panose="020B0A04020102020204" pitchFamily="34" charset="0"/>
            </a:endParaRPr>
          </a:p>
        </p:txBody>
      </p:sp>
    </p:spTree>
    <p:extLst>
      <p:ext uri="{BB962C8B-B14F-4D97-AF65-F5344CB8AC3E}">
        <p14:creationId xmlns:p14="http://schemas.microsoft.com/office/powerpoint/2010/main" val="1883362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1440" cy="838200"/>
          </a:xfrm>
          <a:solidFill>
            <a:srgbClr val="FFFF99"/>
          </a:solidFill>
        </p:spPr>
        <p:txBody>
          <a:bodyPr/>
          <a:lstStyle/>
          <a:p>
            <a:r>
              <a:rPr lang="en-US" sz="6000" b="1" dirty="0" smtClean="0">
                <a:solidFill>
                  <a:srgbClr val="C00000"/>
                </a:solidFill>
                <a:effectLst>
                  <a:outerShdw blurRad="38100" dist="38100" dir="2700000" algn="tl">
                    <a:srgbClr val="000000">
                      <a:alpha val="43137"/>
                    </a:srgbClr>
                  </a:outerShdw>
                </a:effectLst>
              </a:rPr>
              <a:t>John</a:t>
            </a:r>
            <a:endParaRPr lang="en-US" sz="60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380999" y="1219200"/>
            <a:ext cx="4444139" cy="5257800"/>
          </a:xfrm>
        </p:spPr>
        <p:txBody>
          <a:bodyPr>
            <a:normAutofit/>
          </a:bodyPr>
          <a:lstStyle/>
          <a:p>
            <a:pPr marL="365760" indent="-365760">
              <a:buFont typeface="Wingdings" panose="05000000000000000000" pitchFamily="2" charset="2"/>
              <a:buChar char="q"/>
            </a:pPr>
            <a:r>
              <a:rPr lang="en-US" sz="2600" dirty="0" smtClean="0">
                <a:solidFill>
                  <a:schemeClr val="tx1"/>
                </a:solidFill>
              </a:rPr>
              <a:t>Born in 15 A.D.</a:t>
            </a:r>
          </a:p>
          <a:p>
            <a:pPr marL="365760" indent="-365760">
              <a:buFont typeface="Wingdings" panose="05000000000000000000" pitchFamily="2" charset="2"/>
              <a:buChar char="q"/>
            </a:pPr>
            <a:r>
              <a:rPr lang="en-US" sz="2600" dirty="0" smtClean="0">
                <a:solidFill>
                  <a:schemeClr val="tx1"/>
                </a:solidFill>
              </a:rPr>
              <a:t>Died 100 A.D.</a:t>
            </a:r>
          </a:p>
          <a:p>
            <a:pPr marL="365760" indent="-365760">
              <a:buFont typeface="Wingdings" panose="05000000000000000000" pitchFamily="2" charset="2"/>
              <a:buChar char="q"/>
            </a:pPr>
            <a:r>
              <a:rPr lang="en-US" sz="2600" dirty="0" smtClean="0">
                <a:solidFill>
                  <a:schemeClr val="tx1"/>
                </a:solidFill>
              </a:rPr>
              <a:t>Likely John the Apostle, the </a:t>
            </a:r>
            <a:r>
              <a:rPr lang="en-US" sz="2600" i="1" dirty="0" smtClean="0">
                <a:solidFill>
                  <a:schemeClr val="tx1"/>
                </a:solidFill>
              </a:rPr>
              <a:t>‘disciple whom Jesus loved’</a:t>
            </a:r>
          </a:p>
          <a:p>
            <a:pPr marL="365760" indent="-365760">
              <a:buFont typeface="Wingdings" panose="05000000000000000000" pitchFamily="2" charset="2"/>
              <a:buChar char="q"/>
            </a:pPr>
            <a:r>
              <a:rPr lang="en-US" sz="2600" dirty="0" smtClean="0">
                <a:solidFill>
                  <a:schemeClr val="tx1"/>
                </a:solidFill>
              </a:rPr>
              <a:t>Only disciple not martyred, lived to an old age in Ephesus</a:t>
            </a:r>
          </a:p>
          <a:p>
            <a:pPr marL="365760" indent="-365760">
              <a:buFont typeface="Wingdings" panose="05000000000000000000" pitchFamily="2" charset="2"/>
              <a:buChar char="q"/>
            </a:pPr>
            <a:r>
              <a:rPr lang="en-US" sz="2600" dirty="0" smtClean="0">
                <a:solidFill>
                  <a:schemeClr val="tx1"/>
                </a:solidFill>
              </a:rPr>
              <a:t>Still matter of debate whether John the Evangelist is John the Apostle</a:t>
            </a:r>
          </a:p>
          <a:p>
            <a:pPr marL="365760" indent="-365760">
              <a:buFont typeface="Wingdings" panose="05000000000000000000" pitchFamily="2" charset="2"/>
              <a:buChar char="q"/>
            </a:pPr>
            <a:r>
              <a:rPr lang="en-US" sz="2600" dirty="0" smtClean="0">
                <a:solidFill>
                  <a:schemeClr val="tx1"/>
                </a:solidFill>
              </a:rPr>
              <a:t>Gospel of Light and Dark</a:t>
            </a:r>
          </a:p>
          <a:p>
            <a:endParaRPr lang="en-US" dirty="0" smtClean="0"/>
          </a:p>
          <a:p>
            <a:endParaRPr lang="en-US" dirty="0" smtClean="0"/>
          </a:p>
          <a:p>
            <a:endParaRPr lang="en-US" dirty="0"/>
          </a:p>
        </p:txBody>
      </p:sp>
      <p:pic>
        <p:nvPicPr>
          <p:cNvPr id="6146" name="Picture 2" descr="Image result for jesus washes f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5139" y="1295400"/>
            <a:ext cx="3810000" cy="44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our faces of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0" y="584200"/>
            <a:ext cx="7391400" cy="576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40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330" y="152400"/>
            <a:ext cx="8041440" cy="1143000"/>
          </a:xfrm>
          <a:solidFill>
            <a:srgbClr val="FFFF99"/>
          </a:solidFill>
        </p:spPr>
        <p:txBody>
          <a:bodyPr/>
          <a:lstStyle/>
          <a:p>
            <a:r>
              <a:rPr lang="en-US" sz="6000" b="1" dirty="0" smtClean="0">
                <a:solidFill>
                  <a:srgbClr val="C00000"/>
                </a:solidFill>
              </a:rPr>
              <a:t>Jesus as </a:t>
            </a:r>
            <a:r>
              <a:rPr lang="en-US" sz="6000" b="1" i="1" dirty="0" smtClean="0">
                <a:solidFill>
                  <a:srgbClr val="C00000"/>
                </a:solidFill>
              </a:rPr>
              <a:t>human</a:t>
            </a:r>
            <a:r>
              <a:rPr lang="en-US" sz="6000" b="1" dirty="0" smtClean="0">
                <a:solidFill>
                  <a:srgbClr val="C00000"/>
                </a:solidFill>
              </a:rPr>
              <a:t> … </a:t>
            </a:r>
            <a:endParaRPr lang="en-US" sz="6000" b="1" dirty="0">
              <a:solidFill>
                <a:srgbClr val="C00000"/>
              </a:solidFill>
            </a:endParaRPr>
          </a:p>
        </p:txBody>
      </p:sp>
      <p:sp>
        <p:nvSpPr>
          <p:cNvPr id="4" name="Content Placeholder 3"/>
          <p:cNvSpPr>
            <a:spLocks noGrp="1"/>
          </p:cNvSpPr>
          <p:nvPr>
            <p:ph sz="quarter" idx="14"/>
          </p:nvPr>
        </p:nvSpPr>
        <p:spPr>
          <a:xfrm>
            <a:off x="4406462" y="1447800"/>
            <a:ext cx="4495800" cy="4974021"/>
          </a:xfrm>
        </p:spPr>
        <p:txBody>
          <a:bodyPr>
            <a:normAutofit/>
          </a:bodyPr>
          <a:lstStyle/>
          <a:p>
            <a:pPr marL="457200" indent="-457200">
              <a:spcBef>
                <a:spcPts val="600"/>
              </a:spcBef>
              <a:buFont typeface="Wingdings" panose="05000000000000000000" pitchFamily="2" charset="2"/>
              <a:buChar char="q"/>
            </a:pPr>
            <a:r>
              <a:rPr lang="en-US" sz="3000" dirty="0" smtClean="0">
                <a:solidFill>
                  <a:schemeClr val="tx1"/>
                </a:solidFill>
              </a:rPr>
              <a:t>Jesus as HUMAN</a:t>
            </a:r>
          </a:p>
          <a:p>
            <a:pPr marL="457200" indent="-457200">
              <a:spcBef>
                <a:spcPts val="600"/>
              </a:spcBef>
              <a:buFont typeface="Wingdings" panose="05000000000000000000" pitchFamily="2" charset="2"/>
              <a:buChar char="q"/>
            </a:pPr>
            <a:r>
              <a:rPr lang="en-US" sz="3000" dirty="0" smtClean="0">
                <a:solidFill>
                  <a:schemeClr val="tx1"/>
                </a:solidFill>
              </a:rPr>
              <a:t>Matthew 1:1</a:t>
            </a:r>
          </a:p>
          <a:p>
            <a:pPr marL="457200" indent="-457200">
              <a:spcBef>
                <a:spcPts val="600"/>
              </a:spcBef>
              <a:buFont typeface="Wingdings" panose="05000000000000000000" pitchFamily="2" charset="2"/>
              <a:buChar char="q"/>
            </a:pPr>
            <a:r>
              <a:rPr lang="en-US" sz="3000" dirty="0" smtClean="0">
                <a:solidFill>
                  <a:schemeClr val="tx1"/>
                </a:solidFill>
              </a:rPr>
              <a:t>Jesus has a family</a:t>
            </a:r>
          </a:p>
          <a:p>
            <a:pPr marL="457200" indent="-457200">
              <a:spcBef>
                <a:spcPts val="600"/>
              </a:spcBef>
              <a:buFont typeface="Wingdings" panose="05000000000000000000" pitchFamily="2" charset="2"/>
              <a:buChar char="q"/>
            </a:pPr>
            <a:r>
              <a:rPr lang="en-US" sz="3000" dirty="0" smtClean="0">
                <a:solidFill>
                  <a:schemeClr val="tx1"/>
                </a:solidFill>
              </a:rPr>
              <a:t>It all starts with an ancestral father … </a:t>
            </a:r>
            <a:r>
              <a:rPr lang="en-US" sz="3000" i="1" dirty="0" smtClean="0">
                <a:solidFill>
                  <a:schemeClr val="tx1"/>
                </a:solidFill>
              </a:rPr>
              <a:t>Abraham</a:t>
            </a:r>
          </a:p>
          <a:p>
            <a:pPr marL="457200" indent="-457200">
              <a:spcBef>
                <a:spcPts val="600"/>
              </a:spcBef>
              <a:buFont typeface="Wingdings" panose="05000000000000000000" pitchFamily="2" charset="2"/>
              <a:buChar char="q"/>
            </a:pPr>
            <a:r>
              <a:rPr lang="en-US" sz="3000" dirty="0">
                <a:solidFill>
                  <a:schemeClr val="tx1"/>
                </a:solidFill>
              </a:rPr>
              <a:t>Earthly mom and dad</a:t>
            </a:r>
          </a:p>
          <a:p>
            <a:pPr marL="457200" indent="-457200">
              <a:spcBef>
                <a:spcPts val="600"/>
              </a:spcBef>
              <a:buFont typeface="Wingdings" panose="05000000000000000000" pitchFamily="2" charset="2"/>
              <a:buChar char="q"/>
            </a:pPr>
            <a:r>
              <a:rPr lang="en-US" sz="3000" dirty="0" smtClean="0">
                <a:solidFill>
                  <a:schemeClr val="tx1"/>
                </a:solidFill>
              </a:rPr>
              <a:t>Jesus gets his name </a:t>
            </a:r>
          </a:p>
          <a:p>
            <a:pPr marL="457200" indent="-457200">
              <a:spcBef>
                <a:spcPts val="600"/>
              </a:spcBef>
              <a:buFont typeface="Wingdings" panose="05000000000000000000" pitchFamily="2" charset="2"/>
              <a:buChar char="q"/>
            </a:pPr>
            <a:endParaRPr lang="en-US" sz="3000" i="1" dirty="0" smtClean="0">
              <a:solidFill>
                <a:schemeClr val="tx1"/>
              </a:solidFill>
            </a:endParaRPr>
          </a:p>
          <a:p>
            <a:pPr marL="182880" indent="-457200">
              <a:spcBef>
                <a:spcPts val="600"/>
              </a:spcBef>
              <a:buFont typeface="Wingdings" panose="05000000000000000000" pitchFamily="2" charset="2"/>
              <a:buChar char="q"/>
            </a:pPr>
            <a:endParaRPr lang="en-US" sz="3000" dirty="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56" y="1524000"/>
            <a:ext cx="4099034"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19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228600"/>
            <a:ext cx="8041440" cy="1087437"/>
          </a:xfrm>
          <a:solidFill>
            <a:srgbClr val="FFFF99"/>
          </a:solidFill>
        </p:spPr>
        <p:txBody>
          <a:bodyPr/>
          <a:lstStyle/>
          <a:p>
            <a:r>
              <a:rPr lang="en-US" sz="6000" b="1" dirty="0" smtClean="0">
                <a:solidFill>
                  <a:srgbClr val="C00000"/>
                </a:solidFill>
              </a:rPr>
              <a:t>Jesus as </a:t>
            </a:r>
            <a:r>
              <a:rPr lang="en-US" sz="6000" b="1" i="1" dirty="0" smtClean="0">
                <a:solidFill>
                  <a:srgbClr val="C00000"/>
                </a:solidFill>
              </a:rPr>
              <a:t>divine</a:t>
            </a:r>
            <a:r>
              <a:rPr lang="en-US" sz="6000" b="1" dirty="0" smtClean="0">
                <a:solidFill>
                  <a:srgbClr val="C00000"/>
                </a:solidFill>
              </a:rPr>
              <a:t> … </a:t>
            </a:r>
            <a:endParaRPr lang="en-US" sz="6000" b="1" dirty="0">
              <a:solidFill>
                <a:srgbClr val="C00000"/>
              </a:solidFill>
            </a:endParaRPr>
          </a:p>
        </p:txBody>
      </p:sp>
      <p:sp>
        <p:nvSpPr>
          <p:cNvPr id="8" name="Content Placeholder 7"/>
          <p:cNvSpPr>
            <a:spLocks noGrp="1"/>
          </p:cNvSpPr>
          <p:nvPr>
            <p:ph sz="quarter" idx="13"/>
          </p:nvPr>
        </p:nvSpPr>
        <p:spPr>
          <a:xfrm>
            <a:off x="457200" y="1371600"/>
            <a:ext cx="3657600" cy="1295400"/>
          </a:xfrm>
        </p:spPr>
        <p:txBody>
          <a:bodyPr>
            <a:normAutofit fontScale="85000" lnSpcReduction="20000"/>
          </a:bodyPr>
          <a:lstStyle/>
          <a:p>
            <a:pPr marL="0" indent="0" algn="ctr">
              <a:buNone/>
            </a:pPr>
            <a:r>
              <a:rPr lang="en-US" sz="3600" b="1" dirty="0" smtClean="0">
                <a:solidFill>
                  <a:schemeClr val="tx1"/>
                </a:solidFill>
              </a:rPr>
              <a:t>Infancy narratives in Matthew and Luke ONLY</a:t>
            </a:r>
          </a:p>
        </p:txBody>
      </p:sp>
      <p:sp>
        <p:nvSpPr>
          <p:cNvPr id="9" name="Content Placeholder 8"/>
          <p:cNvSpPr>
            <a:spLocks noGrp="1"/>
          </p:cNvSpPr>
          <p:nvPr>
            <p:ph sz="quarter" idx="14"/>
          </p:nvPr>
        </p:nvSpPr>
        <p:spPr>
          <a:xfrm>
            <a:off x="4038600" y="1524000"/>
            <a:ext cx="4800600" cy="4876800"/>
          </a:xfrm>
        </p:spPr>
        <p:txBody>
          <a:bodyPr>
            <a:normAutofit lnSpcReduction="10000"/>
          </a:bodyPr>
          <a:lstStyle/>
          <a:p>
            <a:pPr marL="365760" indent="-365760">
              <a:lnSpc>
                <a:spcPct val="110000"/>
              </a:lnSpc>
              <a:spcBef>
                <a:spcPts val="600"/>
              </a:spcBef>
              <a:buFont typeface="Wingdings" panose="05000000000000000000" pitchFamily="2" charset="2"/>
              <a:buChar char="q"/>
            </a:pPr>
            <a:r>
              <a:rPr lang="en-US" sz="2800" dirty="0" smtClean="0">
                <a:solidFill>
                  <a:schemeClr val="tx1"/>
                </a:solidFill>
              </a:rPr>
              <a:t>Jesus </a:t>
            </a:r>
            <a:r>
              <a:rPr lang="en-US" sz="2800" dirty="0">
                <a:solidFill>
                  <a:schemeClr val="tx1"/>
                </a:solidFill>
              </a:rPr>
              <a:t>receives his name, </a:t>
            </a:r>
            <a:r>
              <a:rPr lang="en-US" sz="2800" i="1" dirty="0">
                <a:solidFill>
                  <a:schemeClr val="tx1"/>
                </a:solidFill>
              </a:rPr>
              <a:t>‘Emmanuel’ </a:t>
            </a:r>
            <a:r>
              <a:rPr lang="en-US" sz="2800" dirty="0" smtClean="0">
                <a:solidFill>
                  <a:schemeClr val="tx1"/>
                </a:solidFill>
              </a:rPr>
              <a:t>– </a:t>
            </a:r>
            <a:r>
              <a:rPr lang="en-US" sz="2800" i="1" dirty="0" smtClean="0">
                <a:solidFill>
                  <a:schemeClr val="tx1"/>
                </a:solidFill>
              </a:rPr>
              <a:t>God with us</a:t>
            </a:r>
            <a:endParaRPr lang="en-US" sz="2800" i="1" dirty="0">
              <a:solidFill>
                <a:schemeClr val="tx1"/>
              </a:solidFill>
            </a:endParaRPr>
          </a:p>
          <a:p>
            <a:pPr marL="365760" indent="-365760">
              <a:lnSpc>
                <a:spcPct val="110000"/>
              </a:lnSpc>
              <a:spcBef>
                <a:spcPts val="600"/>
              </a:spcBef>
              <a:buFont typeface="Wingdings" panose="05000000000000000000" pitchFamily="2" charset="2"/>
              <a:buChar char="q"/>
            </a:pPr>
            <a:r>
              <a:rPr lang="en-US" sz="2800" dirty="0" smtClean="0">
                <a:solidFill>
                  <a:schemeClr val="tx1"/>
                </a:solidFill>
              </a:rPr>
              <a:t>Fulfillment </a:t>
            </a:r>
            <a:r>
              <a:rPr lang="en-US" sz="2800" dirty="0">
                <a:solidFill>
                  <a:schemeClr val="tx1"/>
                </a:solidFill>
              </a:rPr>
              <a:t>of prophecies and Davidic covenant </a:t>
            </a:r>
          </a:p>
          <a:p>
            <a:pPr marL="365760" indent="-365760">
              <a:lnSpc>
                <a:spcPct val="110000"/>
              </a:lnSpc>
              <a:spcBef>
                <a:spcPts val="600"/>
              </a:spcBef>
              <a:spcAft>
                <a:spcPts val="600"/>
              </a:spcAft>
              <a:buFont typeface="Wingdings" panose="05000000000000000000" pitchFamily="2" charset="2"/>
              <a:buChar char="q"/>
            </a:pPr>
            <a:r>
              <a:rPr lang="en-US" sz="2800" dirty="0" smtClean="0">
                <a:solidFill>
                  <a:schemeClr val="tx1"/>
                </a:solidFill>
              </a:rPr>
              <a:t>Jesus’ birth a ‘divine action’ </a:t>
            </a:r>
          </a:p>
          <a:p>
            <a:pPr marL="365760" indent="-365760">
              <a:lnSpc>
                <a:spcPct val="110000"/>
              </a:lnSpc>
              <a:spcBef>
                <a:spcPts val="600"/>
              </a:spcBef>
              <a:spcAft>
                <a:spcPts val="600"/>
              </a:spcAft>
              <a:buFont typeface="Wingdings" panose="05000000000000000000" pitchFamily="2" charset="2"/>
              <a:buChar char="q"/>
            </a:pPr>
            <a:r>
              <a:rPr lang="en-US" sz="2800" dirty="0" smtClean="0">
                <a:solidFill>
                  <a:schemeClr val="tx1"/>
                </a:solidFill>
              </a:rPr>
              <a:t>Matthew highlights Joseph’s role </a:t>
            </a:r>
          </a:p>
          <a:p>
            <a:pPr marL="365760" indent="-365760">
              <a:lnSpc>
                <a:spcPct val="110000"/>
              </a:lnSpc>
              <a:spcBef>
                <a:spcPts val="600"/>
              </a:spcBef>
              <a:spcAft>
                <a:spcPts val="600"/>
              </a:spcAft>
              <a:buFont typeface="Wingdings" panose="05000000000000000000" pitchFamily="2" charset="2"/>
              <a:buChar char="q"/>
            </a:pPr>
            <a:r>
              <a:rPr lang="en-US" sz="2800" dirty="0" smtClean="0">
                <a:solidFill>
                  <a:schemeClr val="tx1"/>
                </a:solidFill>
              </a:rPr>
              <a:t>Luke highlights Mary’s role</a:t>
            </a:r>
          </a:p>
          <a:p>
            <a:pPr marL="365760" indent="-365760">
              <a:lnSpc>
                <a:spcPct val="110000"/>
              </a:lnSpc>
              <a:spcBef>
                <a:spcPts val="600"/>
              </a:spcBef>
              <a:spcAft>
                <a:spcPts val="600"/>
              </a:spcAft>
              <a:buFont typeface="Wingdings" panose="05000000000000000000" pitchFamily="2" charset="2"/>
              <a:buChar char="q"/>
            </a:pPr>
            <a:r>
              <a:rPr lang="en-US" sz="2800" dirty="0" smtClean="0">
                <a:solidFill>
                  <a:schemeClr val="tx1"/>
                </a:solidFill>
              </a:rPr>
              <a:t>Role of angels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14600"/>
            <a:ext cx="3048000" cy="394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110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538" y="228600"/>
            <a:ext cx="8153400" cy="858837"/>
          </a:xfrm>
          <a:solidFill>
            <a:srgbClr val="FFFF99"/>
          </a:solidFill>
        </p:spPr>
        <p:txBody>
          <a:bodyPr/>
          <a:lstStyle/>
          <a:p>
            <a:r>
              <a:rPr lang="en-US" sz="6000" b="1" dirty="0" smtClean="0">
                <a:solidFill>
                  <a:srgbClr val="C00000"/>
                </a:solidFill>
              </a:rPr>
              <a:t>Who was John? </a:t>
            </a:r>
            <a:endParaRPr lang="en-US" sz="6000" b="1" dirty="0">
              <a:solidFill>
                <a:srgbClr val="C00000"/>
              </a:solidFill>
            </a:endParaRPr>
          </a:p>
        </p:txBody>
      </p:sp>
      <p:sp>
        <p:nvSpPr>
          <p:cNvPr id="4" name="Content Placeholder 3"/>
          <p:cNvSpPr>
            <a:spLocks noGrp="1"/>
          </p:cNvSpPr>
          <p:nvPr>
            <p:ph sz="quarter" idx="14"/>
          </p:nvPr>
        </p:nvSpPr>
        <p:spPr>
          <a:xfrm>
            <a:off x="3505200" y="1219200"/>
            <a:ext cx="5410200" cy="5334000"/>
          </a:xfrm>
        </p:spPr>
        <p:txBody>
          <a:bodyPr>
            <a:normAutofit fontScale="92500" lnSpcReduction="10000"/>
          </a:bodyPr>
          <a:lstStyle/>
          <a:p>
            <a:pPr marL="365760" indent="-365760">
              <a:lnSpc>
                <a:spcPct val="110000"/>
              </a:lnSpc>
              <a:spcBef>
                <a:spcPts val="600"/>
              </a:spcBef>
              <a:buFont typeface="Wingdings" panose="05000000000000000000" pitchFamily="2" charset="2"/>
              <a:buChar char="q"/>
            </a:pPr>
            <a:r>
              <a:rPr lang="en-US" sz="2500" dirty="0" smtClean="0">
                <a:solidFill>
                  <a:schemeClr val="tx1"/>
                </a:solidFill>
              </a:rPr>
              <a:t>A Jew, a fisherman</a:t>
            </a:r>
          </a:p>
          <a:p>
            <a:pPr marL="365760" indent="-365760">
              <a:lnSpc>
                <a:spcPct val="110000"/>
              </a:lnSpc>
              <a:spcBef>
                <a:spcPts val="600"/>
              </a:spcBef>
              <a:buFont typeface="Wingdings" panose="05000000000000000000" pitchFamily="2" charset="2"/>
              <a:buChar char="q"/>
            </a:pPr>
            <a:r>
              <a:rPr lang="en-US" sz="2500" dirty="0" smtClean="0">
                <a:solidFill>
                  <a:schemeClr val="tx1"/>
                </a:solidFill>
              </a:rPr>
              <a:t>Son of Zebedee, brother of James</a:t>
            </a:r>
          </a:p>
          <a:p>
            <a:pPr marL="365760" indent="-365760">
              <a:lnSpc>
                <a:spcPct val="110000"/>
              </a:lnSpc>
              <a:spcBef>
                <a:spcPts val="600"/>
              </a:spcBef>
              <a:buFont typeface="Wingdings" panose="05000000000000000000" pitchFamily="2" charset="2"/>
              <a:buChar char="q"/>
            </a:pPr>
            <a:r>
              <a:rPr lang="en-US" sz="2500" dirty="0" smtClean="0">
                <a:solidFill>
                  <a:schemeClr val="tx1"/>
                </a:solidFill>
              </a:rPr>
              <a:t>Mother wanted he and James to sit a place of prominence with Jesus in heaven</a:t>
            </a:r>
          </a:p>
          <a:p>
            <a:pPr marL="365760" indent="-365760">
              <a:lnSpc>
                <a:spcPct val="110000"/>
              </a:lnSpc>
              <a:spcBef>
                <a:spcPts val="600"/>
              </a:spcBef>
              <a:buFont typeface="Wingdings" panose="05000000000000000000" pitchFamily="2" charset="2"/>
              <a:buChar char="q"/>
            </a:pPr>
            <a:r>
              <a:rPr lang="en-US" sz="2500" dirty="0" smtClean="0">
                <a:solidFill>
                  <a:schemeClr val="tx1"/>
                </a:solidFill>
              </a:rPr>
              <a:t>Often John and Peter with Jesus at special moments</a:t>
            </a:r>
          </a:p>
          <a:p>
            <a:pPr marL="365760" indent="-365760">
              <a:lnSpc>
                <a:spcPct val="110000"/>
              </a:lnSpc>
              <a:spcBef>
                <a:spcPts val="600"/>
              </a:spcBef>
              <a:buFont typeface="Wingdings" panose="05000000000000000000" pitchFamily="2" charset="2"/>
              <a:buChar char="q"/>
            </a:pPr>
            <a:r>
              <a:rPr lang="en-US" sz="2500" b="1" dirty="0" smtClean="0">
                <a:solidFill>
                  <a:schemeClr val="tx1"/>
                </a:solidFill>
              </a:rPr>
              <a:t>THEME: </a:t>
            </a:r>
            <a:r>
              <a:rPr lang="en-US" sz="2500" dirty="0" smtClean="0">
                <a:solidFill>
                  <a:schemeClr val="tx1"/>
                </a:solidFill>
              </a:rPr>
              <a:t>Jesus was the Son of God, the </a:t>
            </a:r>
            <a:r>
              <a:rPr lang="en-US" sz="2500" i="1" dirty="0" smtClean="0">
                <a:solidFill>
                  <a:schemeClr val="tx1"/>
                </a:solidFill>
              </a:rPr>
              <a:t>Divine Logos </a:t>
            </a:r>
            <a:r>
              <a:rPr lang="en-US" sz="2500" dirty="0" smtClean="0">
                <a:solidFill>
                  <a:schemeClr val="tx1"/>
                </a:solidFill>
              </a:rPr>
              <a:t>(Christ, anointed one)</a:t>
            </a:r>
          </a:p>
          <a:p>
            <a:pPr marL="365760" indent="-365760">
              <a:lnSpc>
                <a:spcPct val="110000"/>
              </a:lnSpc>
              <a:spcBef>
                <a:spcPts val="600"/>
              </a:spcBef>
              <a:buFont typeface="Wingdings" panose="05000000000000000000" pitchFamily="2" charset="2"/>
              <a:buChar char="q"/>
            </a:pPr>
            <a:r>
              <a:rPr lang="en-US" sz="2500" dirty="0" smtClean="0">
                <a:solidFill>
                  <a:schemeClr val="tx1"/>
                </a:solidFill>
              </a:rPr>
              <a:t>Always God-like in control </a:t>
            </a:r>
          </a:p>
          <a:p>
            <a:pPr marL="365760" indent="-365760">
              <a:lnSpc>
                <a:spcPct val="110000"/>
              </a:lnSpc>
              <a:spcBef>
                <a:spcPts val="600"/>
              </a:spcBef>
              <a:buFont typeface="Wingdings" panose="05000000000000000000" pitchFamily="2" charset="2"/>
              <a:buChar char="q"/>
            </a:pPr>
            <a:r>
              <a:rPr lang="en-US" sz="2500" dirty="0" smtClean="0">
                <a:solidFill>
                  <a:schemeClr val="tx1"/>
                </a:solidFill>
              </a:rPr>
              <a:t>Contrast of light vs. darkness</a:t>
            </a:r>
          </a:p>
          <a:p>
            <a:pPr marL="365760" indent="-365760">
              <a:lnSpc>
                <a:spcPct val="110000"/>
              </a:lnSpc>
              <a:spcBef>
                <a:spcPts val="600"/>
              </a:spcBef>
              <a:buFont typeface="Wingdings" panose="05000000000000000000" pitchFamily="2" charset="2"/>
              <a:buChar char="q"/>
            </a:pPr>
            <a:r>
              <a:rPr lang="en-US" sz="2500" dirty="0" smtClean="0">
                <a:solidFill>
                  <a:schemeClr val="tx1"/>
                </a:solidFill>
              </a:rPr>
              <a:t>Creation happens when Jesus touches something or someone</a:t>
            </a:r>
          </a:p>
          <a:p>
            <a:pPr>
              <a:buFont typeface="Wingdings" panose="05000000000000000000" pitchFamily="2" charset="2"/>
              <a:buChar char="q"/>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538" y="1219200"/>
            <a:ext cx="2857500"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32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1440" cy="1011237"/>
          </a:xfrm>
          <a:solidFill>
            <a:srgbClr val="FFFF99"/>
          </a:solidFill>
        </p:spPr>
        <p:txBody>
          <a:bodyPr/>
          <a:lstStyle/>
          <a:p>
            <a:r>
              <a:rPr lang="en-US" sz="6000" b="1" dirty="0" smtClean="0">
                <a:solidFill>
                  <a:srgbClr val="C00000"/>
                </a:solidFill>
              </a:rPr>
              <a:t>The Incarnation </a:t>
            </a:r>
            <a:endParaRPr lang="en-US" sz="6000" b="1" dirty="0">
              <a:solidFill>
                <a:srgbClr val="C00000"/>
              </a:solidFill>
            </a:endParaRPr>
          </a:p>
        </p:txBody>
      </p:sp>
      <p:sp>
        <p:nvSpPr>
          <p:cNvPr id="3" name="Content Placeholder 2"/>
          <p:cNvSpPr>
            <a:spLocks noGrp="1"/>
          </p:cNvSpPr>
          <p:nvPr>
            <p:ph sz="quarter" idx="13"/>
          </p:nvPr>
        </p:nvSpPr>
        <p:spPr>
          <a:xfrm>
            <a:off x="304800" y="1371600"/>
            <a:ext cx="4761186" cy="5257800"/>
          </a:xfrm>
        </p:spPr>
        <p:txBody>
          <a:bodyPr>
            <a:normAutofit/>
          </a:bodyPr>
          <a:lstStyle/>
          <a:p>
            <a:pPr marL="365760" indent="-365760">
              <a:spcBef>
                <a:spcPts val="600"/>
              </a:spcBef>
              <a:buFont typeface="Wingdings" panose="05000000000000000000" pitchFamily="2" charset="2"/>
              <a:buChar char="q"/>
            </a:pPr>
            <a:r>
              <a:rPr lang="en-US" sz="2500" dirty="0" smtClean="0">
                <a:solidFill>
                  <a:schemeClr val="tx1"/>
                </a:solidFill>
              </a:rPr>
              <a:t>A ‘dogma’ of our faith </a:t>
            </a:r>
          </a:p>
          <a:p>
            <a:pPr marL="365760" indent="-365760">
              <a:spcBef>
                <a:spcPts val="600"/>
              </a:spcBef>
              <a:buFont typeface="Wingdings" panose="05000000000000000000" pitchFamily="2" charset="2"/>
              <a:buChar char="q"/>
            </a:pPr>
            <a:r>
              <a:rPr lang="en-US" sz="2500" dirty="0" smtClean="0">
                <a:solidFill>
                  <a:schemeClr val="tx1"/>
                </a:solidFill>
              </a:rPr>
              <a:t>John’s Prologue (1:1-18)</a:t>
            </a:r>
          </a:p>
          <a:p>
            <a:pPr marL="365760" indent="-365760">
              <a:spcBef>
                <a:spcPts val="600"/>
              </a:spcBef>
              <a:buFont typeface="Wingdings" panose="05000000000000000000" pitchFamily="2" charset="2"/>
              <a:buChar char="q"/>
            </a:pPr>
            <a:r>
              <a:rPr lang="en-US" sz="2500" dirty="0" smtClean="0">
                <a:solidFill>
                  <a:schemeClr val="tx1"/>
                </a:solidFill>
              </a:rPr>
              <a:t>Word becomes flesh and dwells among us in the person of Jesus Christ </a:t>
            </a:r>
          </a:p>
          <a:p>
            <a:pPr marL="365760" indent="-365760">
              <a:spcBef>
                <a:spcPts val="600"/>
              </a:spcBef>
              <a:buFont typeface="Wingdings" panose="05000000000000000000" pitchFamily="2" charset="2"/>
              <a:buChar char="q"/>
            </a:pPr>
            <a:r>
              <a:rPr lang="en-US" sz="2500" dirty="0" smtClean="0">
                <a:solidFill>
                  <a:schemeClr val="tx1"/>
                </a:solidFill>
              </a:rPr>
              <a:t>Another ‘birth’ in a sense</a:t>
            </a:r>
          </a:p>
          <a:p>
            <a:pPr marL="365760" indent="-365760">
              <a:spcBef>
                <a:spcPts val="600"/>
              </a:spcBef>
              <a:buFont typeface="Wingdings" panose="05000000000000000000" pitchFamily="2" charset="2"/>
              <a:buChar char="q"/>
            </a:pPr>
            <a:r>
              <a:rPr lang="en-US" sz="2500" dirty="0" smtClean="0">
                <a:solidFill>
                  <a:schemeClr val="tx1"/>
                </a:solidFill>
              </a:rPr>
              <a:t>Another prologue, just like Luke</a:t>
            </a:r>
          </a:p>
          <a:p>
            <a:pPr marL="365760" indent="-365760">
              <a:spcBef>
                <a:spcPts val="600"/>
              </a:spcBef>
              <a:buFont typeface="Wingdings" panose="05000000000000000000" pitchFamily="2" charset="2"/>
              <a:buChar char="q"/>
            </a:pPr>
            <a:r>
              <a:rPr lang="en-US" sz="2500" b="1" dirty="0" smtClean="0">
                <a:solidFill>
                  <a:schemeClr val="tx1"/>
                </a:solidFill>
              </a:rPr>
              <a:t>PURPOSE: </a:t>
            </a:r>
            <a:r>
              <a:rPr lang="en-US" sz="2500" dirty="0" smtClean="0">
                <a:solidFill>
                  <a:schemeClr val="tx1"/>
                </a:solidFill>
              </a:rPr>
              <a:t>To save us from our sins and reconcile us to God </a:t>
            </a:r>
          </a:p>
          <a:p>
            <a:pPr marL="365760" indent="-365760">
              <a:spcBef>
                <a:spcPts val="600"/>
              </a:spcBef>
              <a:buFont typeface="Wingdings" panose="05000000000000000000" pitchFamily="2" charset="2"/>
              <a:buChar char="q"/>
            </a:pPr>
            <a:r>
              <a:rPr lang="en-US" sz="2500" i="1" dirty="0" err="1" smtClean="0">
                <a:solidFill>
                  <a:schemeClr val="tx1"/>
                </a:solidFill>
              </a:rPr>
              <a:t>Protoevangelium</a:t>
            </a:r>
            <a:r>
              <a:rPr lang="en-US" sz="2500" dirty="0" smtClean="0">
                <a:solidFill>
                  <a:schemeClr val="tx1"/>
                </a:solidFill>
              </a:rPr>
              <a:t> (Gen 3:15) is the promise of the Incarnation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986" y="1371600"/>
            <a:ext cx="3476885"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446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087437"/>
          </a:xfrm>
          <a:solidFill>
            <a:srgbClr val="FFFF99"/>
          </a:solidFill>
        </p:spPr>
        <p:txBody>
          <a:bodyPr/>
          <a:lstStyle/>
          <a:p>
            <a:r>
              <a:rPr lang="en-US" sz="5500" b="1" dirty="0" smtClean="0">
                <a:solidFill>
                  <a:srgbClr val="C00000"/>
                </a:solidFill>
              </a:rPr>
              <a:t>Birth Narratives of Jesus</a:t>
            </a:r>
            <a:endParaRPr lang="en-US" sz="5500" b="1" dirty="0">
              <a:solidFill>
                <a:srgbClr val="C00000"/>
              </a:solidFill>
            </a:endParaRPr>
          </a:p>
        </p:txBody>
      </p:sp>
      <p:sp>
        <p:nvSpPr>
          <p:cNvPr id="3" name="Content Placeholder 2"/>
          <p:cNvSpPr>
            <a:spLocks noGrp="1"/>
          </p:cNvSpPr>
          <p:nvPr>
            <p:ph sz="quarter" idx="13"/>
          </p:nvPr>
        </p:nvSpPr>
        <p:spPr>
          <a:xfrm>
            <a:off x="381000" y="1524000"/>
            <a:ext cx="3657600" cy="4953000"/>
          </a:xfrm>
        </p:spPr>
        <p:txBody>
          <a:bodyPr>
            <a:normAutofit lnSpcReduction="10000"/>
          </a:bodyPr>
          <a:lstStyle/>
          <a:p>
            <a:pPr marL="0" indent="0" algn="ctr">
              <a:buNone/>
            </a:pPr>
            <a:r>
              <a:rPr lang="en-US" b="1" u="sng" dirty="0" smtClean="0">
                <a:solidFill>
                  <a:srgbClr val="C00000"/>
                </a:solidFill>
              </a:rPr>
              <a:t>MATTHEW</a:t>
            </a:r>
          </a:p>
          <a:p>
            <a:pPr marL="0" indent="0">
              <a:spcBef>
                <a:spcPts val="600"/>
              </a:spcBef>
              <a:buNone/>
            </a:pPr>
            <a:r>
              <a:rPr lang="en-US" b="1" dirty="0" smtClean="0">
                <a:solidFill>
                  <a:schemeClr val="tx1"/>
                </a:solidFill>
              </a:rPr>
              <a:t>Purpose? </a:t>
            </a:r>
            <a:r>
              <a:rPr lang="en-US" dirty="0" smtClean="0">
                <a:solidFill>
                  <a:schemeClr val="tx1"/>
                </a:solidFill>
              </a:rPr>
              <a:t>Fulfillment of OT prophecies</a:t>
            </a:r>
            <a:endParaRPr lang="en-US" b="1" dirty="0" smtClean="0">
              <a:solidFill>
                <a:schemeClr val="tx1"/>
              </a:solidFill>
            </a:endParaRPr>
          </a:p>
          <a:p>
            <a:pPr marL="0" indent="0">
              <a:spcBef>
                <a:spcPts val="600"/>
              </a:spcBef>
              <a:buNone/>
            </a:pPr>
            <a:r>
              <a:rPr lang="en-US" b="1" dirty="0" smtClean="0">
                <a:solidFill>
                  <a:schemeClr val="tx1"/>
                </a:solidFill>
              </a:rPr>
              <a:t>Genealogy?  </a:t>
            </a:r>
            <a:r>
              <a:rPr lang="en-US" dirty="0" smtClean="0">
                <a:solidFill>
                  <a:schemeClr val="tx1"/>
                </a:solidFill>
              </a:rPr>
              <a:t>Past &gt; Present: David and Abraham </a:t>
            </a:r>
            <a:r>
              <a:rPr lang="en-US" dirty="0" smtClean="0">
                <a:solidFill>
                  <a:schemeClr val="tx1"/>
                </a:solidFill>
                <a:sym typeface="Wingdings"/>
              </a:rPr>
              <a:t> Jesus: </a:t>
            </a:r>
            <a:r>
              <a:rPr lang="en-US" i="1" dirty="0" smtClean="0">
                <a:solidFill>
                  <a:schemeClr val="tx1"/>
                </a:solidFill>
                <a:sym typeface="Wingdings"/>
              </a:rPr>
              <a:t>Son of David, but </a:t>
            </a:r>
            <a:r>
              <a:rPr lang="en-US" i="1" u="sng" dirty="0" smtClean="0">
                <a:solidFill>
                  <a:schemeClr val="tx1"/>
                </a:solidFill>
                <a:sym typeface="Wingdings"/>
              </a:rPr>
              <a:t>through Mary</a:t>
            </a:r>
            <a:r>
              <a:rPr lang="en-US" dirty="0" smtClean="0">
                <a:solidFill>
                  <a:schemeClr val="tx1"/>
                </a:solidFill>
                <a:sym typeface="Wingdings"/>
              </a:rPr>
              <a:t>; lists women of Q? past</a:t>
            </a:r>
          </a:p>
          <a:p>
            <a:pPr marL="0" indent="0">
              <a:spcBef>
                <a:spcPts val="600"/>
              </a:spcBef>
              <a:buNone/>
            </a:pPr>
            <a:r>
              <a:rPr lang="en-US" b="1" dirty="0" smtClean="0">
                <a:solidFill>
                  <a:schemeClr val="tx1"/>
                </a:solidFill>
                <a:sym typeface="Wingdings"/>
              </a:rPr>
              <a:t>Angel appears to?  </a:t>
            </a:r>
            <a:r>
              <a:rPr lang="en-US" dirty="0" smtClean="0">
                <a:solidFill>
                  <a:schemeClr val="tx1"/>
                </a:solidFill>
                <a:sym typeface="Wingdings"/>
              </a:rPr>
              <a:t>Joseph</a:t>
            </a:r>
          </a:p>
          <a:p>
            <a:pPr marL="0" indent="0">
              <a:spcBef>
                <a:spcPts val="600"/>
              </a:spcBef>
              <a:buNone/>
            </a:pPr>
            <a:r>
              <a:rPr lang="en-US" b="1" dirty="0" smtClean="0">
                <a:solidFill>
                  <a:schemeClr val="tx1"/>
                </a:solidFill>
                <a:sym typeface="Wingdings"/>
              </a:rPr>
              <a:t>Appearance of the Magi?</a:t>
            </a:r>
          </a:p>
          <a:p>
            <a:pPr marL="0" indent="0">
              <a:spcBef>
                <a:spcPts val="600"/>
              </a:spcBef>
              <a:buNone/>
            </a:pPr>
            <a:r>
              <a:rPr lang="en-US" b="1" dirty="0" smtClean="0">
                <a:solidFill>
                  <a:schemeClr val="tx1"/>
                </a:solidFill>
                <a:sym typeface="Wingdings"/>
              </a:rPr>
              <a:t>Contrasts with Exodus story?</a:t>
            </a:r>
          </a:p>
          <a:p>
            <a:pPr marL="0" indent="0">
              <a:lnSpc>
                <a:spcPct val="120000"/>
              </a:lnSpc>
              <a:spcBef>
                <a:spcPts val="600"/>
              </a:spcBef>
              <a:buNone/>
            </a:pPr>
            <a:endParaRPr lang="en-US" dirty="0" smtClean="0">
              <a:solidFill>
                <a:schemeClr val="tx1"/>
              </a:solidFill>
            </a:endParaRPr>
          </a:p>
          <a:p>
            <a:pPr marL="0" indent="0">
              <a:buNone/>
            </a:pPr>
            <a:endParaRPr lang="en-US" dirty="0">
              <a:solidFill>
                <a:schemeClr val="tx1"/>
              </a:solidFill>
            </a:endParaRPr>
          </a:p>
        </p:txBody>
      </p:sp>
      <p:sp>
        <p:nvSpPr>
          <p:cNvPr id="4" name="Content Placeholder 3"/>
          <p:cNvSpPr>
            <a:spLocks noGrp="1"/>
          </p:cNvSpPr>
          <p:nvPr>
            <p:ph sz="quarter" idx="14"/>
          </p:nvPr>
        </p:nvSpPr>
        <p:spPr>
          <a:xfrm>
            <a:off x="3962400" y="1447800"/>
            <a:ext cx="5029200" cy="5105400"/>
          </a:xfrm>
        </p:spPr>
        <p:txBody>
          <a:bodyPr>
            <a:normAutofit fontScale="92500" lnSpcReduction="10000"/>
          </a:bodyPr>
          <a:lstStyle/>
          <a:p>
            <a:pPr marL="0" indent="0" algn="ctr">
              <a:buNone/>
            </a:pPr>
            <a:r>
              <a:rPr lang="en-US" b="1" u="sng" dirty="0" smtClean="0">
                <a:solidFill>
                  <a:srgbClr val="C00000"/>
                </a:solidFill>
              </a:rPr>
              <a:t>LUKE</a:t>
            </a:r>
          </a:p>
          <a:p>
            <a:pPr marL="0" indent="0">
              <a:buNone/>
            </a:pPr>
            <a:r>
              <a:rPr lang="en-US" sz="2200" b="1" dirty="0" smtClean="0">
                <a:solidFill>
                  <a:schemeClr val="tx1"/>
                </a:solidFill>
              </a:rPr>
              <a:t>Purpose?  </a:t>
            </a:r>
            <a:r>
              <a:rPr lang="en-US" sz="2200" dirty="0" smtClean="0">
                <a:solidFill>
                  <a:schemeClr val="tx1"/>
                </a:solidFill>
              </a:rPr>
              <a:t>Jesus as a merciful, saving Messiah</a:t>
            </a:r>
          </a:p>
          <a:p>
            <a:pPr marL="0" indent="0">
              <a:buNone/>
            </a:pPr>
            <a:r>
              <a:rPr lang="en-US" sz="2200" b="1" dirty="0" smtClean="0">
                <a:solidFill>
                  <a:schemeClr val="tx1"/>
                </a:solidFill>
              </a:rPr>
              <a:t>Genealogy?  </a:t>
            </a:r>
            <a:r>
              <a:rPr lang="en-US" sz="2200" dirty="0" smtClean="0">
                <a:solidFill>
                  <a:schemeClr val="tx1"/>
                </a:solidFill>
              </a:rPr>
              <a:t>Present &gt; Past: Jesus </a:t>
            </a:r>
            <a:r>
              <a:rPr lang="en-US" sz="2200" dirty="0" smtClean="0">
                <a:solidFill>
                  <a:schemeClr val="tx1"/>
                </a:solidFill>
                <a:sym typeface="Wingdings"/>
              </a:rPr>
              <a:t> Adam; </a:t>
            </a:r>
            <a:r>
              <a:rPr lang="en-US" sz="2200" i="1" dirty="0" smtClean="0">
                <a:solidFill>
                  <a:schemeClr val="tx1"/>
                </a:solidFill>
                <a:sym typeface="Wingdings"/>
              </a:rPr>
              <a:t>Son of Mary</a:t>
            </a:r>
          </a:p>
          <a:p>
            <a:pPr marL="0" indent="0">
              <a:buNone/>
            </a:pPr>
            <a:r>
              <a:rPr lang="en-US" sz="2000" b="1" dirty="0">
                <a:solidFill>
                  <a:schemeClr val="tx1"/>
                </a:solidFill>
                <a:sym typeface="Wingdings"/>
              </a:rPr>
              <a:t>Old Testament contrasts? </a:t>
            </a:r>
            <a:r>
              <a:rPr lang="en-US" sz="2000" dirty="0">
                <a:solidFill>
                  <a:schemeClr val="tx1"/>
                </a:solidFill>
                <a:sym typeface="Wingdings"/>
              </a:rPr>
              <a:t>Abraham &amp; Sarah to Zechariah &amp; </a:t>
            </a:r>
            <a:r>
              <a:rPr lang="en-US" sz="2000" dirty="0" smtClean="0">
                <a:solidFill>
                  <a:schemeClr val="tx1"/>
                </a:solidFill>
                <a:sym typeface="Wingdings"/>
              </a:rPr>
              <a:t>Elizabeth and John the Baptist</a:t>
            </a:r>
            <a:endParaRPr lang="en-US" sz="2000" dirty="0">
              <a:solidFill>
                <a:schemeClr val="tx1"/>
              </a:solidFill>
              <a:sym typeface="Wingdings"/>
            </a:endParaRPr>
          </a:p>
          <a:p>
            <a:pPr marL="0" indent="0">
              <a:buNone/>
            </a:pPr>
            <a:r>
              <a:rPr lang="en-US" sz="2200" b="1" dirty="0" smtClean="0">
                <a:solidFill>
                  <a:schemeClr val="tx1"/>
                </a:solidFill>
                <a:sym typeface="Wingdings"/>
              </a:rPr>
              <a:t>Angel appears to?  </a:t>
            </a:r>
            <a:r>
              <a:rPr lang="en-US" sz="2200" dirty="0" smtClean="0">
                <a:solidFill>
                  <a:schemeClr val="tx1"/>
                </a:solidFill>
                <a:sym typeface="Wingdings"/>
              </a:rPr>
              <a:t>Mary</a:t>
            </a:r>
          </a:p>
          <a:p>
            <a:pPr marL="0" indent="0">
              <a:buNone/>
            </a:pPr>
            <a:r>
              <a:rPr lang="en-US" sz="2200" b="1" dirty="0" smtClean="0">
                <a:solidFill>
                  <a:schemeClr val="tx1"/>
                </a:solidFill>
                <a:sym typeface="Wingdings"/>
              </a:rPr>
              <a:t>Role of Mary?  </a:t>
            </a:r>
            <a:r>
              <a:rPr lang="en-US" sz="2200" dirty="0" smtClean="0">
                <a:solidFill>
                  <a:schemeClr val="tx1"/>
                </a:solidFill>
                <a:sym typeface="Wingdings"/>
              </a:rPr>
              <a:t>The ‘New Eve’ contrast the </a:t>
            </a:r>
            <a:r>
              <a:rPr lang="en-US" sz="2200" i="1" dirty="0" err="1" smtClean="0">
                <a:solidFill>
                  <a:schemeClr val="tx1"/>
                </a:solidFill>
                <a:sym typeface="Wingdings"/>
              </a:rPr>
              <a:t>Protoevangelium</a:t>
            </a:r>
            <a:endParaRPr lang="en-US" sz="2200" i="1" dirty="0" smtClean="0">
              <a:solidFill>
                <a:schemeClr val="tx1"/>
              </a:solidFill>
              <a:sym typeface="Wingdings"/>
            </a:endParaRPr>
          </a:p>
          <a:p>
            <a:pPr marL="0" indent="0">
              <a:buNone/>
            </a:pPr>
            <a:r>
              <a:rPr lang="en-US" sz="2200" b="1" dirty="0">
                <a:solidFill>
                  <a:schemeClr val="tx1"/>
                </a:solidFill>
                <a:sym typeface="Wingdings"/>
              </a:rPr>
              <a:t>Unique Elements in Luke?</a:t>
            </a:r>
          </a:p>
          <a:p>
            <a:pPr marL="274320" indent="-274320">
              <a:spcBef>
                <a:spcPts val="600"/>
              </a:spcBef>
              <a:buFont typeface="+mj-lt"/>
              <a:buAutoNum type="arabicPeriod"/>
            </a:pPr>
            <a:r>
              <a:rPr lang="en-US" sz="2000" dirty="0" smtClean="0">
                <a:solidFill>
                  <a:schemeClr val="tx1"/>
                </a:solidFill>
              </a:rPr>
              <a:t>Journey to Bethlehem for census</a:t>
            </a:r>
          </a:p>
          <a:p>
            <a:pPr marL="274320" indent="-274320">
              <a:spcBef>
                <a:spcPts val="600"/>
              </a:spcBef>
              <a:buFont typeface="+mj-lt"/>
              <a:buAutoNum type="arabicPeriod"/>
            </a:pPr>
            <a:r>
              <a:rPr lang="en-US" sz="2000" dirty="0" smtClean="0">
                <a:solidFill>
                  <a:schemeClr val="tx1"/>
                </a:solidFill>
              </a:rPr>
              <a:t>Manger and swaddling clothes</a:t>
            </a:r>
          </a:p>
          <a:p>
            <a:pPr marL="274320" indent="-274320">
              <a:spcBef>
                <a:spcPts val="600"/>
              </a:spcBef>
              <a:buFont typeface="+mj-lt"/>
              <a:buAutoNum type="arabicPeriod"/>
            </a:pPr>
            <a:r>
              <a:rPr lang="en-US" sz="2000" dirty="0" smtClean="0">
                <a:solidFill>
                  <a:schemeClr val="tx1"/>
                </a:solidFill>
              </a:rPr>
              <a:t>Choirs of angels</a:t>
            </a:r>
          </a:p>
          <a:p>
            <a:pPr marL="274320" indent="-274320">
              <a:spcBef>
                <a:spcPts val="600"/>
              </a:spcBef>
              <a:buFont typeface="+mj-lt"/>
              <a:buAutoNum type="arabicPeriod"/>
            </a:pPr>
            <a:r>
              <a:rPr lang="en-US" sz="2000" dirty="0" smtClean="0">
                <a:solidFill>
                  <a:schemeClr val="tx1"/>
                </a:solidFill>
              </a:rPr>
              <a:t>Appearance of the shepherds as first to sight Jesus </a:t>
            </a:r>
            <a:endParaRPr lang="en-US" sz="2000" dirty="0">
              <a:solidFill>
                <a:schemeClr val="tx1"/>
              </a:solidFill>
            </a:endParaRPr>
          </a:p>
          <a:p>
            <a:pPr marL="0" indent="0">
              <a:buNone/>
            </a:pPr>
            <a:endParaRPr lang="en-US" b="1" dirty="0">
              <a:solidFill>
                <a:srgbClr val="C00000"/>
              </a:solidFill>
            </a:endParaRPr>
          </a:p>
        </p:txBody>
      </p:sp>
    </p:spTree>
    <p:extLst>
      <p:ext uri="{BB962C8B-B14F-4D97-AF65-F5344CB8AC3E}">
        <p14:creationId xmlns:p14="http://schemas.microsoft.com/office/powerpoint/2010/main" val="411147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Journeys of Mary and Jose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214" y="186863"/>
            <a:ext cx="3810000" cy="63217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178980"/>
            <a:ext cx="4724400" cy="6247864"/>
          </a:xfrm>
          <a:prstGeom prst="rect">
            <a:avLst/>
          </a:prstGeom>
          <a:noFill/>
        </p:spPr>
        <p:txBody>
          <a:bodyPr wrap="square" rtlCol="0">
            <a:spAutoFit/>
          </a:bodyPr>
          <a:lstStyle/>
          <a:p>
            <a:pPr marL="342900" indent="-342900">
              <a:buFont typeface="+mj-lt"/>
              <a:buAutoNum type="arabicPeriod"/>
            </a:pPr>
            <a:r>
              <a:rPr lang="en-US" sz="1900" dirty="0" smtClean="0">
                <a:latin typeface="Arial" panose="020B0604020202020204" pitchFamily="34" charset="0"/>
                <a:cs typeface="Arial" panose="020B0604020202020204" pitchFamily="34" charset="0"/>
              </a:rPr>
              <a:t>Nazareth in Galilee to Bethlehem in Judea (Luke)  – as a result of the census called by the Roman Emperor. </a:t>
            </a:r>
          </a:p>
          <a:p>
            <a:pPr marL="800100" lvl="1" indent="-342900">
              <a:spcAft>
                <a:spcPts val="600"/>
              </a:spcAft>
              <a:buFont typeface="Wingdings" panose="05000000000000000000" pitchFamily="2" charset="2"/>
              <a:buChar char="Ø"/>
            </a:pPr>
            <a:r>
              <a:rPr lang="en-US" sz="1900" dirty="0" smtClean="0">
                <a:latin typeface="Arial" panose="020B0604020202020204" pitchFamily="34" charset="0"/>
                <a:cs typeface="Arial" panose="020B0604020202020204" pitchFamily="34" charset="0"/>
              </a:rPr>
              <a:t>Jesus is born while in Bethlehem</a:t>
            </a:r>
          </a:p>
          <a:p>
            <a:pPr marL="342900" indent="-342900">
              <a:spcAft>
                <a:spcPts val="600"/>
              </a:spcAft>
              <a:buFont typeface="+mj-lt"/>
              <a:buAutoNum type="arabicPeriod"/>
            </a:pPr>
            <a:r>
              <a:rPr lang="en-US" sz="1900" dirty="0" smtClean="0">
                <a:latin typeface="Arial" panose="020B0604020202020204" pitchFamily="34" charset="0"/>
                <a:cs typeface="Arial" panose="020B0604020202020204" pitchFamily="34" charset="0"/>
              </a:rPr>
              <a:t>Bethlehem to Jerusalem (Luke) – for presentation in the temple, according to Jewish custom </a:t>
            </a:r>
          </a:p>
          <a:p>
            <a:pPr marL="342900" indent="-342900">
              <a:spcAft>
                <a:spcPts val="600"/>
              </a:spcAft>
              <a:buFont typeface="+mj-lt"/>
              <a:buAutoNum type="arabicPeriod"/>
            </a:pPr>
            <a:r>
              <a:rPr lang="en-US" sz="1900" dirty="0" smtClean="0">
                <a:latin typeface="Arial" panose="020B0604020202020204" pitchFamily="34" charset="0"/>
                <a:cs typeface="Arial" panose="020B0604020202020204" pitchFamily="34" charset="0"/>
              </a:rPr>
              <a:t>Jerusalem back to Bethlehem (Matthew)–Joseph learns that Herod is trying to kill Jesus, and that he should flee to Egypt.</a:t>
            </a:r>
          </a:p>
          <a:p>
            <a:pPr marL="342900" indent="-342900">
              <a:spcAft>
                <a:spcPts val="600"/>
              </a:spcAft>
              <a:buFont typeface="+mj-lt"/>
              <a:buAutoNum type="arabicPeriod"/>
            </a:pPr>
            <a:r>
              <a:rPr lang="en-US" sz="1900" dirty="0" smtClean="0">
                <a:latin typeface="Arial" panose="020B0604020202020204" pitchFamily="34" charset="0"/>
                <a:cs typeface="Arial" panose="020B0604020202020204" pitchFamily="34" charset="0"/>
              </a:rPr>
              <a:t>Bethlehem to Egypt  (Matthew) -  the Holy Family flees to Egypt </a:t>
            </a:r>
          </a:p>
          <a:p>
            <a:pPr marL="342900" indent="-342900">
              <a:buFont typeface="+mj-lt"/>
              <a:buAutoNum type="arabicPeriod"/>
            </a:pPr>
            <a:r>
              <a:rPr lang="en-US" sz="1900" dirty="0" smtClean="0">
                <a:latin typeface="Arial" panose="020B0604020202020204" pitchFamily="34" charset="0"/>
                <a:cs typeface="Arial" panose="020B0604020202020204" pitchFamily="34" charset="0"/>
              </a:rPr>
              <a:t>Egypt to Nazareth (Matthew) – after Herod dies, the angel once again appears to Joseph in a dream and tells him to return to Israel.  But because Herod’s son was now ruling, Joseph feared him, and returned instead to Galilee rather than Judea. </a:t>
            </a: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8056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041440" cy="1011237"/>
          </a:xfrm>
          <a:solidFill>
            <a:srgbClr val="FFFF99"/>
          </a:solidFill>
        </p:spPr>
        <p:txBody>
          <a:bodyPr/>
          <a:lstStyle/>
          <a:p>
            <a:r>
              <a:rPr lang="en-US" sz="6000" b="1" i="1" dirty="0" err="1" smtClean="0">
                <a:solidFill>
                  <a:srgbClr val="C00000"/>
                </a:solidFill>
                <a:effectLst>
                  <a:outerShdw blurRad="38100" dist="38100" dir="2700000" algn="tl">
                    <a:srgbClr val="000000">
                      <a:alpha val="43137"/>
                    </a:srgbClr>
                  </a:outerShdw>
                </a:effectLst>
              </a:rPr>
              <a:t>Lectio</a:t>
            </a:r>
            <a:r>
              <a:rPr lang="en-US" sz="6000" b="1" i="1" dirty="0" smtClean="0">
                <a:solidFill>
                  <a:srgbClr val="C00000"/>
                </a:solidFill>
                <a:effectLst>
                  <a:outerShdw blurRad="38100" dist="38100" dir="2700000" algn="tl">
                    <a:srgbClr val="000000">
                      <a:alpha val="43137"/>
                    </a:srgbClr>
                  </a:outerShdw>
                </a:effectLst>
              </a:rPr>
              <a:t> Divina</a:t>
            </a:r>
            <a:endParaRPr lang="en-US" sz="6000" b="1" i="1" dirty="0">
              <a:solidFill>
                <a:srgbClr val="C00000"/>
              </a:solidFill>
              <a:effectLst>
                <a:outerShdw blurRad="38100" dist="38100" dir="2700000" algn="tl">
                  <a:srgbClr val="000000">
                    <a:alpha val="43137"/>
                  </a:srgbClr>
                </a:outerShdw>
              </a:effectLst>
            </a:endParaRPr>
          </a:p>
        </p:txBody>
      </p:sp>
      <p:sp>
        <p:nvSpPr>
          <p:cNvPr id="5" name="Content Placeholder 4"/>
          <p:cNvSpPr>
            <a:spLocks noGrp="1"/>
          </p:cNvSpPr>
          <p:nvPr>
            <p:ph sz="quarter" idx="13"/>
          </p:nvPr>
        </p:nvSpPr>
        <p:spPr>
          <a:xfrm>
            <a:off x="457200" y="1295400"/>
            <a:ext cx="4876800" cy="5257800"/>
          </a:xfrm>
        </p:spPr>
        <p:txBody>
          <a:bodyPr>
            <a:normAutofit/>
          </a:bodyPr>
          <a:lstStyle/>
          <a:p>
            <a:pPr marL="274320" indent="-365760">
              <a:buFont typeface="Wingdings" panose="05000000000000000000" pitchFamily="2" charset="2"/>
              <a:buChar char="q"/>
            </a:pPr>
            <a:r>
              <a:rPr lang="en-US" sz="2600" dirty="0" smtClean="0">
                <a:solidFill>
                  <a:schemeClr val="tx1"/>
                </a:solidFill>
              </a:rPr>
              <a:t>Lt. = </a:t>
            </a:r>
            <a:r>
              <a:rPr lang="en-US" sz="2600" i="1" dirty="0" smtClean="0">
                <a:solidFill>
                  <a:schemeClr val="tx1"/>
                </a:solidFill>
              </a:rPr>
              <a:t>Divine Reading</a:t>
            </a:r>
          </a:p>
          <a:p>
            <a:pPr marL="365760" indent="-365760">
              <a:buFont typeface="Wingdings" panose="05000000000000000000" pitchFamily="2" charset="2"/>
              <a:buChar char="q"/>
            </a:pPr>
            <a:r>
              <a:rPr lang="en-US" sz="2600" dirty="0" smtClean="0">
                <a:solidFill>
                  <a:schemeClr val="tx1"/>
                </a:solidFill>
              </a:rPr>
              <a:t>We enter the story by identifying with one of the characters</a:t>
            </a:r>
          </a:p>
          <a:p>
            <a:pPr marL="365760" indent="-365760">
              <a:spcBef>
                <a:spcPts val="600"/>
              </a:spcBef>
              <a:buFont typeface="Wingdings" panose="05000000000000000000" pitchFamily="2" charset="2"/>
              <a:buChar char="q"/>
            </a:pPr>
            <a:r>
              <a:rPr lang="en-US" sz="2600" dirty="0" smtClean="0">
                <a:solidFill>
                  <a:schemeClr val="tx1"/>
                </a:solidFill>
              </a:rPr>
              <a:t>Can help us identify </a:t>
            </a:r>
            <a:r>
              <a:rPr lang="en-US" sz="2600" dirty="0">
                <a:solidFill>
                  <a:schemeClr val="tx1"/>
                </a:solidFill>
              </a:rPr>
              <a:t>Gospel</a:t>
            </a:r>
            <a:r>
              <a:rPr lang="en-US" sz="2600" dirty="0" smtClean="0">
                <a:solidFill>
                  <a:schemeClr val="tx1"/>
                </a:solidFill>
              </a:rPr>
              <a:t> stories with everyday life</a:t>
            </a:r>
          </a:p>
          <a:p>
            <a:pPr marL="365760" indent="-365760">
              <a:spcBef>
                <a:spcPts val="600"/>
              </a:spcBef>
              <a:buFont typeface="Wingdings" panose="05000000000000000000" pitchFamily="2" charset="2"/>
              <a:buChar char="q"/>
            </a:pPr>
            <a:r>
              <a:rPr lang="en-US" sz="2600" dirty="0" smtClean="0">
                <a:solidFill>
                  <a:schemeClr val="tx1"/>
                </a:solidFill>
              </a:rPr>
              <a:t>Four steps:</a:t>
            </a:r>
          </a:p>
          <a:p>
            <a:pPr marL="457200" indent="-457200">
              <a:spcBef>
                <a:spcPts val="600"/>
              </a:spcBef>
              <a:buFont typeface="+mj-lt"/>
              <a:buAutoNum type="arabicPeriod"/>
            </a:pPr>
            <a:r>
              <a:rPr lang="en-US" sz="2600" dirty="0" smtClean="0">
                <a:solidFill>
                  <a:schemeClr val="tx1"/>
                </a:solidFill>
              </a:rPr>
              <a:t>Reading (</a:t>
            </a:r>
            <a:r>
              <a:rPr lang="en-US" sz="2600" i="1" dirty="0" err="1" smtClean="0">
                <a:solidFill>
                  <a:schemeClr val="tx1"/>
                </a:solidFill>
              </a:rPr>
              <a:t>lectio</a:t>
            </a:r>
            <a:r>
              <a:rPr lang="en-US" sz="2600" dirty="0">
                <a:solidFill>
                  <a:schemeClr val="tx1"/>
                </a:solidFill>
              </a:rPr>
              <a:t>)</a:t>
            </a:r>
            <a:endParaRPr lang="en-US" sz="2600" dirty="0" smtClean="0">
              <a:solidFill>
                <a:schemeClr val="tx1"/>
              </a:solidFill>
            </a:endParaRPr>
          </a:p>
          <a:p>
            <a:pPr marL="457200" indent="-457200">
              <a:spcBef>
                <a:spcPts val="600"/>
              </a:spcBef>
              <a:buFont typeface="+mj-lt"/>
              <a:buAutoNum type="arabicPeriod"/>
            </a:pPr>
            <a:r>
              <a:rPr lang="en-US" sz="2600" dirty="0" smtClean="0">
                <a:solidFill>
                  <a:schemeClr val="tx1"/>
                </a:solidFill>
              </a:rPr>
              <a:t>Meditation (</a:t>
            </a:r>
            <a:r>
              <a:rPr lang="en-US" sz="2600" i="1" dirty="0" err="1" smtClean="0">
                <a:solidFill>
                  <a:schemeClr val="tx1"/>
                </a:solidFill>
              </a:rPr>
              <a:t>meditatio</a:t>
            </a:r>
            <a:r>
              <a:rPr lang="en-US" sz="2600" dirty="0">
                <a:solidFill>
                  <a:schemeClr val="tx1"/>
                </a:solidFill>
              </a:rPr>
              <a:t>)</a:t>
            </a:r>
            <a:endParaRPr lang="en-US" sz="2600" dirty="0" smtClean="0">
              <a:solidFill>
                <a:schemeClr val="tx1"/>
              </a:solidFill>
            </a:endParaRPr>
          </a:p>
          <a:p>
            <a:pPr marL="457200" indent="-457200">
              <a:spcBef>
                <a:spcPts val="600"/>
              </a:spcBef>
              <a:buFont typeface="+mj-lt"/>
              <a:buAutoNum type="arabicPeriod"/>
            </a:pPr>
            <a:r>
              <a:rPr lang="en-US" sz="2600" dirty="0" smtClean="0">
                <a:solidFill>
                  <a:schemeClr val="tx1"/>
                </a:solidFill>
              </a:rPr>
              <a:t>Contemplation (</a:t>
            </a:r>
            <a:r>
              <a:rPr lang="en-US" sz="2600" i="1" dirty="0" err="1" smtClean="0">
                <a:solidFill>
                  <a:schemeClr val="tx1"/>
                </a:solidFill>
              </a:rPr>
              <a:t>contemplatio</a:t>
            </a:r>
            <a:r>
              <a:rPr lang="en-US" sz="2600" dirty="0" smtClean="0">
                <a:solidFill>
                  <a:schemeClr val="tx1"/>
                </a:solidFill>
              </a:rPr>
              <a:t>)</a:t>
            </a:r>
          </a:p>
          <a:p>
            <a:pPr marL="457200" indent="-457200">
              <a:spcBef>
                <a:spcPts val="600"/>
              </a:spcBef>
              <a:buFont typeface="+mj-lt"/>
              <a:buAutoNum type="arabicPeriod"/>
            </a:pPr>
            <a:r>
              <a:rPr lang="en-US" sz="2600" dirty="0" smtClean="0">
                <a:solidFill>
                  <a:schemeClr val="tx1"/>
                </a:solidFill>
              </a:rPr>
              <a:t>Prayer (</a:t>
            </a:r>
            <a:r>
              <a:rPr lang="en-US" sz="2600" i="1" dirty="0" err="1" smtClean="0">
                <a:solidFill>
                  <a:schemeClr val="tx1"/>
                </a:solidFill>
              </a:rPr>
              <a:t>oratio</a:t>
            </a:r>
            <a:r>
              <a:rPr lang="en-US" sz="2600" dirty="0" smtClean="0">
                <a:solidFill>
                  <a:schemeClr val="tx1"/>
                </a:solidFill>
              </a:rPr>
              <a:t>)</a:t>
            </a:r>
          </a:p>
          <a:p>
            <a:pPr marL="603504" lvl="1" indent="-365760">
              <a:buFont typeface="Wingdings" panose="05000000000000000000" pitchFamily="2" charset="2"/>
              <a:buChar char="q"/>
            </a:pPr>
            <a:endParaRPr lang="en-US" sz="2400" i="1" dirty="0">
              <a:solidFill>
                <a:schemeClr val="tx1"/>
              </a:solidFill>
            </a:endParaRPr>
          </a:p>
          <a:p>
            <a:pPr indent="-274320">
              <a:buFont typeface="Wingdings" panose="05000000000000000000" pitchFamily="2" charset="2"/>
              <a:buChar char="q"/>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371600"/>
            <a:ext cx="3571875"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09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1440" cy="990600"/>
          </a:xfrm>
          <a:solidFill>
            <a:srgbClr val="FFFF99"/>
          </a:solidFill>
        </p:spPr>
        <p:txBody>
          <a:bodyPr/>
          <a:lstStyle/>
          <a:p>
            <a:pPr>
              <a:spcBef>
                <a:spcPts val="600"/>
              </a:spcBef>
            </a:pPr>
            <a:r>
              <a:rPr lang="en-US" sz="6000" b="1" dirty="0" smtClean="0">
                <a:solidFill>
                  <a:srgbClr val="C00000"/>
                </a:solidFill>
                <a:effectLst>
                  <a:outerShdw blurRad="38100" dist="38100" dir="2700000" algn="tl">
                    <a:srgbClr val="000000">
                      <a:alpha val="43137"/>
                    </a:srgbClr>
                  </a:outerShdw>
                </a:effectLst>
              </a:rPr>
              <a:t>For starters … </a:t>
            </a:r>
            <a:endParaRPr lang="en-US" sz="60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219200"/>
            <a:ext cx="8153400" cy="4876800"/>
          </a:xfrm>
        </p:spPr>
        <p:txBody>
          <a:bodyPr>
            <a:noAutofit/>
          </a:bodyPr>
          <a:lstStyle/>
          <a:p>
            <a:pPr>
              <a:buFont typeface="Wingdings" panose="05000000000000000000" pitchFamily="2" charset="2"/>
              <a:buChar char="q"/>
            </a:pPr>
            <a:r>
              <a:rPr lang="en-US" sz="3200" dirty="0" smtClean="0"/>
              <a:t> </a:t>
            </a:r>
            <a:r>
              <a:rPr lang="en-US" sz="3200" b="1" dirty="0" smtClean="0">
                <a:solidFill>
                  <a:schemeClr val="tx1"/>
                </a:solidFill>
              </a:rPr>
              <a:t>What does the word </a:t>
            </a:r>
            <a:r>
              <a:rPr lang="en-US" sz="3200" b="1" i="1" dirty="0" smtClean="0">
                <a:solidFill>
                  <a:schemeClr val="tx1"/>
                </a:solidFill>
              </a:rPr>
              <a:t>gospel</a:t>
            </a:r>
            <a:r>
              <a:rPr lang="en-US" sz="3200" b="1" dirty="0" smtClean="0">
                <a:solidFill>
                  <a:schemeClr val="tx1"/>
                </a:solidFill>
              </a:rPr>
              <a:t> (Gk., </a:t>
            </a:r>
            <a:r>
              <a:rPr lang="en-US" sz="3200" b="1" i="1" dirty="0" err="1" smtClean="0">
                <a:solidFill>
                  <a:schemeClr val="tx1"/>
                </a:solidFill>
              </a:rPr>
              <a:t>evangelion</a:t>
            </a:r>
            <a:r>
              <a:rPr lang="en-US" sz="3200" b="1" dirty="0" smtClean="0">
                <a:solidFill>
                  <a:schemeClr val="tx1"/>
                </a:solidFill>
              </a:rPr>
              <a:t>) mean?  </a:t>
            </a:r>
            <a:r>
              <a:rPr lang="en-US" sz="3200" i="1" dirty="0" smtClean="0">
                <a:solidFill>
                  <a:schemeClr val="tx1"/>
                </a:solidFill>
              </a:rPr>
              <a:t>“good news”</a:t>
            </a:r>
          </a:p>
          <a:p>
            <a:pPr>
              <a:buFont typeface="Wingdings" panose="05000000000000000000" pitchFamily="2" charset="2"/>
              <a:buChar char="q"/>
            </a:pPr>
            <a:r>
              <a:rPr lang="en-US" sz="3200" dirty="0" smtClean="0"/>
              <a:t> </a:t>
            </a:r>
            <a:r>
              <a:rPr lang="en-US" sz="3200" b="1" dirty="0" smtClean="0">
                <a:solidFill>
                  <a:schemeClr val="tx1"/>
                </a:solidFill>
              </a:rPr>
              <a:t>Gospels focus on what three things: </a:t>
            </a:r>
          </a:p>
          <a:p>
            <a:pPr marL="914400" lvl="1" indent="-514350">
              <a:buFont typeface="+mj-lt"/>
              <a:buAutoNum type="arabicPeriod"/>
            </a:pPr>
            <a:r>
              <a:rPr lang="en-US" sz="3200" dirty="0" smtClean="0">
                <a:solidFill>
                  <a:schemeClr val="tx1"/>
                </a:solidFill>
              </a:rPr>
              <a:t>Jesus himself (of course!)</a:t>
            </a:r>
          </a:p>
          <a:p>
            <a:pPr marL="914400" lvl="1" indent="-514350">
              <a:buFont typeface="+mj-lt"/>
              <a:buAutoNum type="arabicPeriod"/>
            </a:pPr>
            <a:r>
              <a:rPr lang="en-US" sz="3200" dirty="0" smtClean="0">
                <a:solidFill>
                  <a:schemeClr val="tx1"/>
                </a:solidFill>
              </a:rPr>
              <a:t>The message of salvation he proclaimed</a:t>
            </a:r>
          </a:p>
          <a:p>
            <a:pPr marL="914400" lvl="1" indent="-514350">
              <a:buFont typeface="+mj-lt"/>
              <a:buAutoNum type="arabicPeriod"/>
            </a:pPr>
            <a:r>
              <a:rPr lang="en-US" sz="3200" dirty="0" smtClean="0">
                <a:solidFill>
                  <a:schemeClr val="tx1"/>
                </a:solidFill>
              </a:rPr>
              <a:t>Written records of the </a:t>
            </a:r>
            <a:r>
              <a:rPr lang="en-US" sz="3200" i="1" dirty="0" smtClean="0">
                <a:solidFill>
                  <a:schemeClr val="tx1"/>
                </a:solidFill>
              </a:rPr>
              <a:t>‘Good News,’ </a:t>
            </a:r>
            <a:r>
              <a:rPr lang="en-US" sz="3200" dirty="0" smtClean="0">
                <a:solidFill>
                  <a:schemeClr val="tx1"/>
                </a:solidFill>
              </a:rPr>
              <a:t>accomplished in Jesus, and recorded through the perspective of four different lenses. </a:t>
            </a:r>
          </a:p>
        </p:txBody>
      </p:sp>
    </p:spTree>
    <p:extLst>
      <p:ext uri="{BB962C8B-B14F-4D97-AF65-F5344CB8AC3E}">
        <p14:creationId xmlns:p14="http://schemas.microsoft.com/office/powerpoint/2010/main" val="309802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011237"/>
          </a:xfrm>
          <a:solidFill>
            <a:srgbClr val="FFFF99"/>
          </a:solidFill>
        </p:spPr>
        <p:txBody>
          <a:bodyPr/>
          <a:lstStyle/>
          <a:p>
            <a:r>
              <a:rPr lang="en-US" sz="6000" b="1" dirty="0">
                <a:solidFill>
                  <a:srgbClr val="C00000"/>
                </a:solidFill>
                <a:effectLst>
                  <a:outerShdw blurRad="38100" dist="38100" dir="2700000" algn="tl">
                    <a:srgbClr val="000000">
                      <a:alpha val="43137"/>
                    </a:srgbClr>
                  </a:outerShdw>
                </a:effectLst>
              </a:rPr>
              <a:t>Function of the Gospels</a:t>
            </a:r>
          </a:p>
        </p:txBody>
      </p:sp>
      <p:sp>
        <p:nvSpPr>
          <p:cNvPr id="3" name="Content Placeholder 2"/>
          <p:cNvSpPr>
            <a:spLocks noGrp="1"/>
          </p:cNvSpPr>
          <p:nvPr>
            <p:ph idx="1"/>
          </p:nvPr>
        </p:nvSpPr>
        <p:spPr>
          <a:xfrm>
            <a:off x="381000" y="1219200"/>
            <a:ext cx="8229600" cy="2057400"/>
          </a:xfrm>
        </p:spPr>
        <p:txBody>
          <a:bodyPr>
            <a:noAutofit/>
          </a:bodyPr>
          <a:lstStyle/>
          <a:p>
            <a:pPr marL="457200" indent="-457200">
              <a:spcBef>
                <a:spcPts val="1200"/>
              </a:spcBef>
              <a:buFont typeface="+mj-lt"/>
              <a:buAutoNum type="arabicPeriod"/>
            </a:pPr>
            <a:r>
              <a:rPr lang="en-US" sz="3200" dirty="0" smtClean="0">
                <a:solidFill>
                  <a:schemeClr val="tx1"/>
                </a:solidFill>
              </a:rPr>
              <a:t>They announce the Good News of Jesus </a:t>
            </a:r>
          </a:p>
          <a:p>
            <a:pPr marL="457200" indent="-457200">
              <a:spcBef>
                <a:spcPts val="1200"/>
              </a:spcBef>
              <a:buFont typeface="+mj-lt"/>
              <a:buAutoNum type="arabicPeriod"/>
            </a:pPr>
            <a:r>
              <a:rPr lang="en-US" sz="3200" dirty="0" smtClean="0">
                <a:solidFill>
                  <a:schemeClr val="tx1"/>
                </a:solidFill>
              </a:rPr>
              <a:t>They provide an encounter with Jesus </a:t>
            </a:r>
          </a:p>
          <a:p>
            <a:pPr marL="457200" indent="-457200">
              <a:spcBef>
                <a:spcPts val="1200"/>
              </a:spcBef>
              <a:buFont typeface="+mj-lt"/>
              <a:buAutoNum type="arabicPeriod"/>
            </a:pPr>
            <a:r>
              <a:rPr lang="en-US" sz="3200" dirty="0" smtClean="0">
                <a:solidFill>
                  <a:schemeClr val="tx1"/>
                </a:solidFill>
              </a:rPr>
              <a:t>They challenge us to believe in Jesus </a:t>
            </a:r>
            <a:endParaRPr lang="en-US" sz="3200" dirty="0">
              <a:solidFill>
                <a:schemeClr val="tx1"/>
              </a:solidFill>
            </a:endParaRPr>
          </a:p>
        </p:txBody>
      </p:sp>
      <p:pic>
        <p:nvPicPr>
          <p:cNvPr id="1026" name="Picture 2" descr="https://bellatorchristi.com/wp-content/uploads/2016/11/four-gospel-writ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276600"/>
            <a:ext cx="57150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13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665" y="228600"/>
            <a:ext cx="8041440" cy="935037"/>
          </a:xfrm>
          <a:solidFill>
            <a:srgbClr val="FFFF99"/>
          </a:solidFill>
        </p:spPr>
        <p:txBody>
          <a:bodyPr/>
          <a:lstStyle/>
          <a:p>
            <a:r>
              <a:rPr lang="en-US" sz="6000" b="1" dirty="0" smtClean="0">
                <a:solidFill>
                  <a:srgbClr val="C00000"/>
                </a:solidFill>
                <a:effectLst>
                  <a:outerShdw blurRad="38100" dist="38100" dir="2700000" algn="tl">
                    <a:srgbClr val="000000">
                      <a:alpha val="43137"/>
                    </a:srgbClr>
                  </a:outerShdw>
                </a:effectLst>
              </a:rPr>
              <a:t>Non-Apocryphal</a:t>
            </a:r>
            <a:endParaRPr lang="en-US" sz="6000" b="1" dirty="0">
              <a:solidFill>
                <a:srgbClr val="C00000"/>
              </a:solidFill>
              <a:effectLst>
                <a:outerShdw blurRad="38100" dist="38100" dir="2700000" algn="tl">
                  <a:srgbClr val="000000">
                    <a:alpha val="43137"/>
                  </a:srgbClr>
                </a:outerShdw>
              </a:effectLst>
            </a:endParaRPr>
          </a:p>
        </p:txBody>
      </p:sp>
      <p:sp>
        <p:nvSpPr>
          <p:cNvPr id="6" name="Content Placeholder 5"/>
          <p:cNvSpPr>
            <a:spLocks noGrp="1"/>
          </p:cNvSpPr>
          <p:nvPr>
            <p:ph sz="quarter" idx="14"/>
          </p:nvPr>
        </p:nvSpPr>
        <p:spPr>
          <a:xfrm>
            <a:off x="4089866" y="1228060"/>
            <a:ext cx="4825534" cy="3877340"/>
          </a:xfrm>
        </p:spPr>
        <p:txBody>
          <a:bodyPr>
            <a:normAutofit lnSpcReduction="10000"/>
          </a:bodyPr>
          <a:lstStyle/>
          <a:p>
            <a:pPr marL="365760" indent="-365760">
              <a:buFont typeface="Wingdings" panose="05000000000000000000" pitchFamily="2" charset="2"/>
              <a:buChar char="q"/>
            </a:pPr>
            <a:r>
              <a:rPr lang="en-US" sz="2600" b="1" dirty="0" smtClean="0">
                <a:solidFill>
                  <a:srgbClr val="C00000"/>
                </a:solidFill>
              </a:rPr>
              <a:t>Apocryphal:</a:t>
            </a:r>
            <a:r>
              <a:rPr lang="en-US" sz="2600" dirty="0" smtClean="0">
                <a:solidFill>
                  <a:schemeClr val="tx1"/>
                </a:solidFill>
              </a:rPr>
              <a:t> </a:t>
            </a:r>
            <a:r>
              <a:rPr lang="en-US" sz="2600" b="1" dirty="0" smtClean="0">
                <a:solidFill>
                  <a:schemeClr val="tx1"/>
                </a:solidFill>
              </a:rPr>
              <a:t>‘</a:t>
            </a:r>
            <a:r>
              <a:rPr lang="en-US" sz="2600" b="1" i="1" dirty="0" smtClean="0">
                <a:solidFill>
                  <a:schemeClr val="tx1"/>
                </a:solidFill>
              </a:rPr>
              <a:t>of doubtful authenticity’</a:t>
            </a:r>
          </a:p>
          <a:p>
            <a:pPr marL="365760" indent="-365760">
              <a:buFont typeface="Wingdings" panose="05000000000000000000" pitchFamily="2" charset="2"/>
              <a:buChar char="q"/>
            </a:pPr>
            <a:r>
              <a:rPr lang="en-US" dirty="0" smtClean="0"/>
              <a:t> </a:t>
            </a:r>
            <a:r>
              <a:rPr lang="en-US" sz="2600" b="1" i="1" dirty="0" smtClean="0">
                <a:solidFill>
                  <a:schemeClr val="tx1"/>
                </a:solidFill>
              </a:rPr>
              <a:t>Which Gospels are considered</a:t>
            </a:r>
            <a:r>
              <a:rPr lang="en-US" sz="2600" b="1" dirty="0" smtClean="0">
                <a:solidFill>
                  <a:schemeClr val="tx1"/>
                </a:solidFill>
              </a:rPr>
              <a:t> </a:t>
            </a:r>
            <a:r>
              <a:rPr lang="en-US" sz="2600" b="1" u="sng" dirty="0" smtClean="0">
                <a:solidFill>
                  <a:schemeClr val="tx1"/>
                </a:solidFill>
              </a:rPr>
              <a:t>‘non-apocryphal?’  </a:t>
            </a:r>
          </a:p>
          <a:p>
            <a:pPr lvl="2"/>
            <a:r>
              <a:rPr lang="en-US" sz="2600" b="1" dirty="0" smtClean="0">
                <a:solidFill>
                  <a:srgbClr val="C00000"/>
                </a:solidFill>
              </a:rPr>
              <a:t> Matthew</a:t>
            </a:r>
          </a:p>
          <a:p>
            <a:pPr lvl="2"/>
            <a:r>
              <a:rPr lang="en-US" sz="2600" b="1" dirty="0" smtClean="0">
                <a:solidFill>
                  <a:srgbClr val="C00000"/>
                </a:solidFill>
              </a:rPr>
              <a:t> Mark </a:t>
            </a:r>
          </a:p>
          <a:p>
            <a:pPr lvl="2"/>
            <a:r>
              <a:rPr lang="en-US" sz="2600" b="1" dirty="0" smtClean="0">
                <a:solidFill>
                  <a:srgbClr val="C00000"/>
                </a:solidFill>
              </a:rPr>
              <a:t> Luke </a:t>
            </a:r>
          </a:p>
          <a:p>
            <a:pPr lvl="2"/>
            <a:r>
              <a:rPr lang="en-US" sz="2600" b="1" dirty="0" smtClean="0">
                <a:solidFill>
                  <a:srgbClr val="C00000"/>
                </a:solidFill>
              </a:rPr>
              <a:t> John</a:t>
            </a:r>
            <a:endParaRPr lang="en-US" sz="2600" b="1" dirty="0"/>
          </a:p>
          <a:p>
            <a:endParaRPr lang="en-US" dirty="0"/>
          </a:p>
        </p:txBody>
      </p:sp>
      <p:pic>
        <p:nvPicPr>
          <p:cNvPr id="1026" name="Picture 2" descr="Image result for l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25" y="1447800"/>
            <a:ext cx="3716241" cy="29895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8090" y="5029200"/>
            <a:ext cx="8686800" cy="892552"/>
          </a:xfrm>
          <a:prstGeom prst="rect">
            <a:avLst/>
          </a:prstGeom>
          <a:noFill/>
        </p:spPr>
        <p:txBody>
          <a:bodyPr wrap="square" rtlCol="0">
            <a:spAutoFit/>
          </a:bodyPr>
          <a:lstStyle/>
          <a:p>
            <a:pPr marL="548640" indent="-457200">
              <a:buClr>
                <a:srgbClr val="C00000"/>
              </a:buClr>
              <a:buFont typeface="Wingdings" panose="05000000000000000000" pitchFamily="2" charset="2"/>
              <a:buChar char="q"/>
            </a:pPr>
            <a:r>
              <a:rPr lang="en-US" sz="2600" b="1" i="1" dirty="0"/>
              <a:t>Were there </a:t>
            </a:r>
            <a:r>
              <a:rPr lang="en-US" sz="2600" b="1" i="1" dirty="0" smtClean="0"/>
              <a:t>other, ‘apocryphal’ gospels as well?</a:t>
            </a:r>
          </a:p>
          <a:p>
            <a:pPr marL="914400" lvl="1" indent="-274320">
              <a:buFont typeface="Cambria" panose="02040503050406030204" pitchFamily="18" charset="0"/>
              <a:buChar char="o"/>
            </a:pPr>
            <a:r>
              <a:rPr lang="en-US" sz="2600" b="1" dirty="0" smtClean="0">
                <a:solidFill>
                  <a:srgbClr val="C00000"/>
                </a:solidFill>
              </a:rPr>
              <a:t>Yes, many! </a:t>
            </a:r>
          </a:p>
        </p:txBody>
      </p:sp>
    </p:spTree>
    <p:extLst>
      <p:ext uri="{BB962C8B-B14F-4D97-AF65-F5344CB8AC3E}">
        <p14:creationId xmlns:p14="http://schemas.microsoft.com/office/powerpoint/2010/main" val="263340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057" y="152400"/>
            <a:ext cx="8041440" cy="858837"/>
          </a:xfrm>
          <a:solidFill>
            <a:srgbClr val="FFFF99"/>
          </a:solidFill>
        </p:spPr>
        <p:txBody>
          <a:bodyPr/>
          <a:lstStyle/>
          <a:p>
            <a:r>
              <a:rPr lang="en-US" sz="6000" b="1" dirty="0" smtClean="0">
                <a:solidFill>
                  <a:srgbClr val="C00000"/>
                </a:solidFill>
                <a:effectLst>
                  <a:outerShdw blurRad="38100" dist="38100" dir="2700000" algn="tl">
                    <a:srgbClr val="000000">
                      <a:alpha val="43137"/>
                    </a:srgbClr>
                  </a:outerShdw>
                </a:effectLst>
              </a:rPr>
              <a:t>Gospel Factoids … </a:t>
            </a:r>
            <a:endParaRPr lang="en-US" sz="60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287594" y="1066800"/>
            <a:ext cx="5486400" cy="5410200"/>
          </a:xfrm>
        </p:spPr>
        <p:txBody>
          <a:bodyPr>
            <a:normAutofit lnSpcReduction="10000"/>
          </a:bodyPr>
          <a:lstStyle/>
          <a:p>
            <a:pPr marL="365760" indent="-365760">
              <a:buFont typeface="Wingdings" panose="05000000000000000000" pitchFamily="2" charset="2"/>
              <a:buChar char="q"/>
            </a:pPr>
            <a:r>
              <a:rPr lang="en-US" sz="2300" u="sng" dirty="0" smtClean="0">
                <a:solidFill>
                  <a:schemeClr val="tx1"/>
                </a:solidFill>
              </a:rPr>
              <a:t>NOT</a:t>
            </a:r>
            <a:r>
              <a:rPr lang="en-US" sz="2300" dirty="0" smtClean="0">
                <a:solidFill>
                  <a:schemeClr val="tx1"/>
                </a:solidFill>
              </a:rPr>
              <a:t> </a:t>
            </a:r>
            <a:r>
              <a:rPr lang="en-US" sz="2300" b="1" dirty="0" smtClean="0">
                <a:solidFill>
                  <a:schemeClr val="tx1"/>
                </a:solidFill>
              </a:rPr>
              <a:t>biographies</a:t>
            </a:r>
            <a:r>
              <a:rPr lang="en-US" sz="2300" dirty="0" smtClean="0">
                <a:solidFill>
                  <a:schemeClr val="tx1"/>
                </a:solidFill>
              </a:rPr>
              <a:t> … </a:t>
            </a:r>
          </a:p>
          <a:p>
            <a:pPr marL="365760" indent="-365760">
              <a:buFont typeface="Wingdings" panose="05000000000000000000" pitchFamily="2" charset="2"/>
              <a:buChar char="q"/>
            </a:pPr>
            <a:r>
              <a:rPr lang="en-US" sz="2300" u="sng" dirty="0" smtClean="0">
                <a:solidFill>
                  <a:schemeClr val="tx1"/>
                </a:solidFill>
              </a:rPr>
              <a:t>ARE</a:t>
            </a:r>
            <a:r>
              <a:rPr lang="en-US" sz="2300" dirty="0" smtClean="0">
                <a:solidFill>
                  <a:schemeClr val="tx1"/>
                </a:solidFill>
              </a:rPr>
              <a:t> </a:t>
            </a:r>
            <a:r>
              <a:rPr lang="en-US" sz="2300" b="1" dirty="0" smtClean="0">
                <a:solidFill>
                  <a:schemeClr val="tx1"/>
                </a:solidFill>
              </a:rPr>
              <a:t>testaments of faith</a:t>
            </a:r>
          </a:p>
          <a:p>
            <a:pPr marL="365760" indent="-365760">
              <a:buFont typeface="Wingdings" panose="05000000000000000000" pitchFamily="2" charset="2"/>
              <a:buChar char="q"/>
            </a:pPr>
            <a:r>
              <a:rPr lang="en-US" sz="2300" b="1" i="1" dirty="0">
                <a:solidFill>
                  <a:schemeClr val="tx1"/>
                </a:solidFill>
              </a:rPr>
              <a:t>S</a:t>
            </a:r>
            <a:r>
              <a:rPr lang="en-US" sz="2300" b="1" i="1" dirty="0" smtClean="0">
                <a:solidFill>
                  <a:schemeClr val="tx1"/>
                </a:solidFill>
              </a:rPr>
              <a:t>ynoptic</a:t>
            </a:r>
            <a:r>
              <a:rPr lang="en-US" sz="2300" dirty="0" smtClean="0">
                <a:solidFill>
                  <a:schemeClr val="tx1"/>
                </a:solidFill>
              </a:rPr>
              <a:t> = looking together; side-by-side</a:t>
            </a:r>
          </a:p>
          <a:p>
            <a:pPr marL="731520" lvl="1" indent="-365760">
              <a:buFont typeface="+mj-lt"/>
              <a:buAutoNum type="arabicPeriod"/>
            </a:pPr>
            <a:r>
              <a:rPr lang="en-US" dirty="0" smtClean="0">
                <a:solidFill>
                  <a:schemeClr val="tx1"/>
                </a:solidFill>
              </a:rPr>
              <a:t>Mark</a:t>
            </a:r>
          </a:p>
          <a:p>
            <a:pPr marL="731520" lvl="1" indent="-365760">
              <a:buFont typeface="+mj-lt"/>
              <a:buAutoNum type="arabicPeriod"/>
            </a:pPr>
            <a:r>
              <a:rPr lang="en-US" dirty="0" smtClean="0">
                <a:solidFill>
                  <a:schemeClr val="tx1"/>
                </a:solidFill>
              </a:rPr>
              <a:t>Matthew</a:t>
            </a:r>
          </a:p>
          <a:p>
            <a:pPr marL="731520" lvl="1" indent="-365760">
              <a:buFont typeface="+mj-lt"/>
              <a:buAutoNum type="arabicPeriod"/>
            </a:pPr>
            <a:r>
              <a:rPr lang="en-US" dirty="0" smtClean="0">
                <a:solidFill>
                  <a:schemeClr val="tx1"/>
                </a:solidFill>
              </a:rPr>
              <a:t>Luke</a:t>
            </a:r>
          </a:p>
          <a:p>
            <a:pPr marL="365760" indent="-365760">
              <a:spcBef>
                <a:spcPts val="600"/>
              </a:spcBef>
              <a:buFont typeface="Wingdings" panose="05000000000000000000" pitchFamily="2" charset="2"/>
              <a:buChar char="q"/>
            </a:pPr>
            <a:r>
              <a:rPr lang="en-US" sz="2300" b="1" dirty="0">
                <a:solidFill>
                  <a:schemeClr val="tx1"/>
                </a:solidFill>
              </a:rPr>
              <a:t>First</a:t>
            </a:r>
            <a:r>
              <a:rPr lang="en-US" sz="2300" b="1" dirty="0" smtClean="0">
                <a:solidFill>
                  <a:schemeClr val="tx1"/>
                </a:solidFill>
              </a:rPr>
              <a:t>: </a:t>
            </a:r>
            <a:r>
              <a:rPr lang="en-US" sz="2300" dirty="0" smtClean="0">
                <a:solidFill>
                  <a:schemeClr val="tx1"/>
                </a:solidFill>
              </a:rPr>
              <a:t>Mark (70AD)</a:t>
            </a:r>
          </a:p>
          <a:p>
            <a:pPr marL="365760" indent="-365760">
              <a:spcBef>
                <a:spcPts val="600"/>
              </a:spcBef>
              <a:buFont typeface="Wingdings" panose="05000000000000000000" pitchFamily="2" charset="2"/>
              <a:buChar char="q"/>
            </a:pPr>
            <a:r>
              <a:rPr lang="en-US" sz="2300" b="1" dirty="0" smtClean="0">
                <a:solidFill>
                  <a:schemeClr val="tx1"/>
                </a:solidFill>
              </a:rPr>
              <a:t>Last: </a:t>
            </a:r>
            <a:r>
              <a:rPr lang="en-US" sz="2300" dirty="0" smtClean="0">
                <a:solidFill>
                  <a:schemeClr val="tx1"/>
                </a:solidFill>
              </a:rPr>
              <a:t>John (90-100AD)</a:t>
            </a:r>
          </a:p>
          <a:p>
            <a:pPr marL="365760" indent="-365760">
              <a:spcBef>
                <a:spcPts val="600"/>
              </a:spcBef>
              <a:buFont typeface="Wingdings" panose="05000000000000000000" pitchFamily="2" charset="2"/>
              <a:buChar char="q"/>
            </a:pPr>
            <a:r>
              <a:rPr lang="en-US" sz="2300" b="1" dirty="0" smtClean="0">
                <a:solidFill>
                  <a:schemeClr val="tx1"/>
                </a:solidFill>
              </a:rPr>
              <a:t>Shortest: </a:t>
            </a:r>
            <a:r>
              <a:rPr lang="en-US" sz="2300" dirty="0" smtClean="0">
                <a:solidFill>
                  <a:schemeClr val="tx1"/>
                </a:solidFill>
              </a:rPr>
              <a:t>Mark </a:t>
            </a:r>
          </a:p>
          <a:p>
            <a:pPr marL="365760" indent="-365760">
              <a:spcBef>
                <a:spcPts val="600"/>
              </a:spcBef>
              <a:buFont typeface="Wingdings" panose="05000000000000000000" pitchFamily="2" charset="2"/>
              <a:buChar char="q"/>
            </a:pPr>
            <a:r>
              <a:rPr lang="en-US" sz="2300" b="1" dirty="0" smtClean="0">
                <a:solidFill>
                  <a:schemeClr val="tx1"/>
                </a:solidFill>
              </a:rPr>
              <a:t>Most theologically developed </a:t>
            </a:r>
            <a:r>
              <a:rPr lang="en-US" sz="2300" dirty="0" smtClean="0">
                <a:solidFill>
                  <a:schemeClr val="tx1"/>
                </a:solidFill>
              </a:rPr>
              <a:t>= John</a:t>
            </a:r>
          </a:p>
          <a:p>
            <a:pPr marL="365760" indent="-365760">
              <a:spcBef>
                <a:spcPts val="600"/>
              </a:spcBef>
              <a:buFont typeface="Wingdings" panose="05000000000000000000" pitchFamily="2" charset="2"/>
              <a:buChar char="q"/>
            </a:pPr>
            <a:r>
              <a:rPr lang="en-US" sz="2300" b="1" dirty="0" smtClean="0">
                <a:solidFill>
                  <a:schemeClr val="tx1"/>
                </a:solidFill>
              </a:rPr>
              <a:t>Most polished, inclusive, sensitive </a:t>
            </a:r>
            <a:r>
              <a:rPr lang="en-US" sz="2300" dirty="0" smtClean="0">
                <a:solidFill>
                  <a:schemeClr val="tx1"/>
                </a:solidFill>
              </a:rPr>
              <a:t>= Luke</a:t>
            </a:r>
          </a:p>
          <a:p>
            <a:pPr marL="365760" indent="-365760">
              <a:spcBef>
                <a:spcPts val="600"/>
              </a:spcBef>
              <a:buFont typeface="Wingdings" panose="05000000000000000000" pitchFamily="2" charset="2"/>
              <a:buChar char="q"/>
            </a:pPr>
            <a:r>
              <a:rPr lang="en-US" sz="2300" dirty="0" smtClean="0">
                <a:solidFill>
                  <a:schemeClr val="tx1"/>
                </a:solidFill>
              </a:rPr>
              <a:t>Illustrate the </a:t>
            </a:r>
            <a:r>
              <a:rPr lang="en-US" sz="2300" b="1" dirty="0" smtClean="0">
                <a:solidFill>
                  <a:srgbClr val="C00000"/>
                </a:solidFill>
              </a:rPr>
              <a:t>Paschal Mystery</a:t>
            </a:r>
          </a:p>
          <a:p>
            <a:pPr marL="457200" indent="-457200">
              <a:buFont typeface="+mj-lt"/>
              <a:buAutoNum type="arabicPeriod"/>
            </a:pPr>
            <a:endParaRPr lang="en-US" dirty="0"/>
          </a:p>
        </p:txBody>
      </p:sp>
      <p:pic>
        <p:nvPicPr>
          <p:cNvPr id="4"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7193" y="1143000"/>
            <a:ext cx="3000084"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04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1440" cy="935037"/>
          </a:xfrm>
          <a:solidFill>
            <a:srgbClr val="FFFF99"/>
          </a:solidFill>
        </p:spPr>
        <p:txBody>
          <a:bodyPr/>
          <a:lstStyle/>
          <a:p>
            <a:r>
              <a:rPr lang="en-US" sz="6000" b="1" dirty="0" smtClean="0">
                <a:solidFill>
                  <a:srgbClr val="C00000"/>
                </a:solidFill>
                <a:effectLst>
                  <a:outerShdw blurRad="38100" dist="38100" dir="2700000" algn="tl">
                    <a:srgbClr val="000000">
                      <a:alpha val="43137"/>
                    </a:srgbClr>
                  </a:outerShdw>
                </a:effectLst>
              </a:rPr>
              <a:t>Mark</a:t>
            </a:r>
            <a:endParaRPr lang="en-US" sz="6000" b="1" dirty="0">
              <a:solidFill>
                <a:srgbClr val="C00000"/>
              </a:solidFill>
              <a:effectLst>
                <a:outerShdw blurRad="38100" dist="38100" dir="2700000" algn="tl">
                  <a:srgbClr val="000000">
                    <a:alpha val="43137"/>
                  </a:srgbClr>
                </a:outerShdw>
              </a:effectLst>
            </a:endParaRPr>
          </a:p>
        </p:txBody>
      </p:sp>
      <p:sp>
        <p:nvSpPr>
          <p:cNvPr id="4" name="Content Placeholder 3"/>
          <p:cNvSpPr>
            <a:spLocks noGrp="1"/>
          </p:cNvSpPr>
          <p:nvPr>
            <p:ph sz="quarter" idx="14"/>
          </p:nvPr>
        </p:nvSpPr>
        <p:spPr>
          <a:xfrm>
            <a:off x="4038601" y="1143000"/>
            <a:ext cx="4876800" cy="5334000"/>
          </a:xfrm>
        </p:spPr>
        <p:txBody>
          <a:bodyPr>
            <a:noAutofit/>
          </a:bodyPr>
          <a:lstStyle/>
          <a:p>
            <a:pPr marL="365760" indent="-365760">
              <a:spcBef>
                <a:spcPts val="200"/>
              </a:spcBef>
              <a:buFont typeface="Wingdings" panose="05000000000000000000" pitchFamily="2" charset="2"/>
              <a:buChar char="q"/>
            </a:pPr>
            <a:r>
              <a:rPr lang="en-US" sz="2500" dirty="0" smtClean="0">
                <a:solidFill>
                  <a:schemeClr val="tx1"/>
                </a:solidFill>
              </a:rPr>
              <a:t> ‘John Mark’ from Acts</a:t>
            </a:r>
          </a:p>
          <a:p>
            <a:pPr marL="365760" indent="-365760">
              <a:spcBef>
                <a:spcPts val="200"/>
              </a:spcBef>
              <a:buFont typeface="Wingdings" panose="05000000000000000000" pitchFamily="2" charset="2"/>
              <a:buChar char="q"/>
            </a:pPr>
            <a:r>
              <a:rPr lang="en-US" sz="2500" dirty="0">
                <a:solidFill>
                  <a:schemeClr val="tx1"/>
                </a:solidFill>
              </a:rPr>
              <a:t> </a:t>
            </a:r>
            <a:r>
              <a:rPr lang="en-US" sz="2500" dirty="0" smtClean="0">
                <a:solidFill>
                  <a:schemeClr val="tx1"/>
                </a:solidFill>
              </a:rPr>
              <a:t>Companion of Paul and Barnabas </a:t>
            </a:r>
          </a:p>
          <a:p>
            <a:pPr marL="365760" indent="-365760">
              <a:spcBef>
                <a:spcPts val="200"/>
              </a:spcBef>
              <a:buFont typeface="Wingdings" panose="05000000000000000000" pitchFamily="2" charset="2"/>
              <a:buChar char="q"/>
            </a:pPr>
            <a:r>
              <a:rPr lang="en-US" sz="2500" dirty="0">
                <a:solidFill>
                  <a:schemeClr val="tx1"/>
                </a:solidFill>
              </a:rPr>
              <a:t> </a:t>
            </a:r>
            <a:r>
              <a:rPr lang="en-US" sz="2500" dirty="0" smtClean="0">
                <a:solidFill>
                  <a:schemeClr val="tx1"/>
                </a:solidFill>
              </a:rPr>
              <a:t>A ‘home body’ </a:t>
            </a:r>
          </a:p>
          <a:p>
            <a:pPr marL="365760" indent="-365760">
              <a:spcBef>
                <a:spcPts val="200"/>
              </a:spcBef>
              <a:buFont typeface="Wingdings" panose="05000000000000000000" pitchFamily="2" charset="2"/>
              <a:buChar char="q"/>
            </a:pPr>
            <a:r>
              <a:rPr lang="en-US" sz="2500" dirty="0">
                <a:solidFill>
                  <a:schemeClr val="tx1"/>
                </a:solidFill>
              </a:rPr>
              <a:t> </a:t>
            </a:r>
            <a:r>
              <a:rPr lang="en-US" sz="2500" dirty="0" smtClean="0">
                <a:solidFill>
                  <a:schemeClr val="tx1"/>
                </a:solidFill>
              </a:rPr>
              <a:t>Close relationship with Peter, whom he called, </a:t>
            </a:r>
            <a:r>
              <a:rPr lang="en-US" sz="2500" i="1" dirty="0" smtClean="0">
                <a:solidFill>
                  <a:schemeClr val="tx1"/>
                </a:solidFill>
              </a:rPr>
              <a:t>‘his son’ </a:t>
            </a:r>
          </a:p>
          <a:p>
            <a:pPr marL="365760" indent="-365760">
              <a:spcBef>
                <a:spcPts val="200"/>
              </a:spcBef>
              <a:buFont typeface="Wingdings" panose="05000000000000000000" pitchFamily="2" charset="2"/>
              <a:buChar char="q"/>
            </a:pPr>
            <a:r>
              <a:rPr lang="en-US" sz="2500" i="1" dirty="0">
                <a:solidFill>
                  <a:schemeClr val="tx1"/>
                </a:solidFill>
              </a:rPr>
              <a:t> </a:t>
            </a:r>
            <a:r>
              <a:rPr lang="en-US" sz="2500" dirty="0" smtClean="0">
                <a:solidFill>
                  <a:schemeClr val="tx1"/>
                </a:solidFill>
              </a:rPr>
              <a:t>Lived in Alexandria (Egypt)- first bishop</a:t>
            </a:r>
          </a:p>
          <a:p>
            <a:pPr marL="365760" indent="-365760">
              <a:spcBef>
                <a:spcPts val="200"/>
              </a:spcBef>
              <a:buFont typeface="Wingdings" panose="05000000000000000000" pitchFamily="2" charset="2"/>
              <a:buChar char="q"/>
            </a:pPr>
            <a:r>
              <a:rPr lang="en-US" sz="2500" dirty="0" smtClean="0">
                <a:solidFill>
                  <a:schemeClr val="tx1"/>
                </a:solidFill>
              </a:rPr>
              <a:t>Martyred – dragged through the streets</a:t>
            </a:r>
          </a:p>
          <a:p>
            <a:pPr marL="365760" indent="-365760">
              <a:spcBef>
                <a:spcPts val="200"/>
              </a:spcBef>
              <a:buFont typeface="Wingdings" panose="05000000000000000000" pitchFamily="2" charset="2"/>
              <a:buChar char="q"/>
            </a:pPr>
            <a:r>
              <a:rPr lang="en-US" sz="2500" dirty="0">
                <a:solidFill>
                  <a:schemeClr val="tx1"/>
                </a:solidFill>
              </a:rPr>
              <a:t> </a:t>
            </a:r>
            <a:r>
              <a:rPr lang="en-US" sz="2500" dirty="0" smtClean="0">
                <a:solidFill>
                  <a:schemeClr val="tx1"/>
                </a:solidFill>
              </a:rPr>
              <a:t>Gospel = 60-70AD based on teachings of Peter</a:t>
            </a:r>
          </a:p>
          <a:p>
            <a:pPr marL="365760" indent="-365760">
              <a:spcBef>
                <a:spcPts val="200"/>
              </a:spcBef>
              <a:buFont typeface="Wingdings" panose="05000000000000000000" pitchFamily="2" charset="2"/>
              <a:buChar char="q"/>
            </a:pPr>
            <a:r>
              <a:rPr lang="en-US" sz="2500" dirty="0">
                <a:solidFill>
                  <a:schemeClr val="tx1"/>
                </a:solidFill>
              </a:rPr>
              <a:t> </a:t>
            </a:r>
            <a:r>
              <a:rPr lang="en-US" sz="2500" dirty="0" smtClean="0">
                <a:solidFill>
                  <a:schemeClr val="tx1"/>
                </a:solidFill>
              </a:rPr>
              <a:t>Matthew and Luke relied on it</a:t>
            </a:r>
          </a:p>
        </p:txBody>
      </p:sp>
      <p:pic>
        <p:nvPicPr>
          <p:cNvPr id="3074" name="Picture 2" descr="Image result for mark gospe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839" y="1219200"/>
            <a:ext cx="3706761"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3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8041440" cy="762000"/>
          </a:xfrm>
          <a:solidFill>
            <a:srgbClr val="FFFF99"/>
          </a:solidFill>
        </p:spPr>
        <p:txBody>
          <a:bodyPr/>
          <a:lstStyle/>
          <a:p>
            <a:r>
              <a:rPr lang="en-US" sz="6000" b="1" dirty="0" smtClean="0">
                <a:solidFill>
                  <a:srgbClr val="C00000"/>
                </a:solidFill>
                <a:effectLst>
                  <a:outerShdw blurRad="38100" dist="38100" dir="2700000" algn="tl">
                    <a:srgbClr val="000000">
                      <a:alpha val="43137"/>
                    </a:srgbClr>
                  </a:outerShdw>
                </a:effectLst>
              </a:rPr>
              <a:t>Matthew</a:t>
            </a:r>
            <a:endParaRPr lang="en-US" sz="60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304800" y="1142999"/>
            <a:ext cx="4569576" cy="5334000"/>
          </a:xfrm>
        </p:spPr>
        <p:txBody>
          <a:bodyPr>
            <a:normAutofit lnSpcReduction="10000"/>
          </a:bodyPr>
          <a:lstStyle/>
          <a:p>
            <a:pPr marL="365760" indent="-365760">
              <a:buFont typeface="Wingdings" panose="05000000000000000000" pitchFamily="2" charset="2"/>
              <a:buChar char="q"/>
            </a:pPr>
            <a:r>
              <a:rPr lang="en-US" sz="2600" dirty="0" smtClean="0">
                <a:solidFill>
                  <a:schemeClr val="tx1"/>
                </a:solidFill>
              </a:rPr>
              <a:t>Born in Judea</a:t>
            </a:r>
          </a:p>
          <a:p>
            <a:pPr marL="365760" indent="-365760">
              <a:buFont typeface="Wingdings" panose="05000000000000000000" pitchFamily="2" charset="2"/>
              <a:buChar char="q"/>
            </a:pPr>
            <a:r>
              <a:rPr lang="en-US" sz="2600" dirty="0" smtClean="0">
                <a:solidFill>
                  <a:schemeClr val="tx1"/>
                </a:solidFill>
              </a:rPr>
              <a:t>A tax collector – despised by his own </a:t>
            </a:r>
          </a:p>
          <a:p>
            <a:pPr marL="365760" indent="-365760">
              <a:buFont typeface="Wingdings" panose="05000000000000000000" pitchFamily="2" charset="2"/>
              <a:buChar char="q"/>
            </a:pPr>
            <a:r>
              <a:rPr lang="en-US" sz="2600" dirty="0">
                <a:solidFill>
                  <a:schemeClr val="tx1"/>
                </a:solidFill>
              </a:rPr>
              <a:t>I</a:t>
            </a:r>
            <a:r>
              <a:rPr lang="en-US" sz="2600" dirty="0" smtClean="0">
                <a:solidFill>
                  <a:schemeClr val="tx1"/>
                </a:solidFill>
              </a:rPr>
              <a:t>nvited Jesus home for a dinner – Jesus was criticized for eating with sinners</a:t>
            </a:r>
          </a:p>
          <a:p>
            <a:pPr marL="365760" indent="-365760">
              <a:buFont typeface="Wingdings" panose="05000000000000000000" pitchFamily="2" charset="2"/>
              <a:buChar char="q"/>
            </a:pPr>
            <a:r>
              <a:rPr lang="en-US" sz="2600" dirty="0" smtClean="0">
                <a:solidFill>
                  <a:schemeClr val="tx1"/>
                </a:solidFill>
              </a:rPr>
              <a:t>Never claims to be witness to Resurrection and Ascension</a:t>
            </a:r>
          </a:p>
          <a:p>
            <a:pPr marL="365760" indent="-365760">
              <a:buFont typeface="Wingdings" panose="05000000000000000000" pitchFamily="2" charset="2"/>
              <a:buChar char="q"/>
            </a:pPr>
            <a:r>
              <a:rPr lang="en-US" sz="2600" dirty="0" smtClean="0">
                <a:solidFill>
                  <a:schemeClr val="tx1"/>
                </a:solidFill>
              </a:rPr>
              <a:t>Preached the Gospel to Jewish-Christian community in Antioch</a:t>
            </a:r>
          </a:p>
          <a:p>
            <a:pPr marL="365760" indent="-365760">
              <a:buFont typeface="Wingdings" panose="05000000000000000000" pitchFamily="2" charset="2"/>
              <a:buChar char="q"/>
            </a:pPr>
            <a:r>
              <a:rPr lang="en-US" sz="2600" dirty="0" smtClean="0">
                <a:solidFill>
                  <a:schemeClr val="tx1"/>
                </a:solidFill>
              </a:rPr>
              <a:t>Jesus as ‘new Moses’ </a:t>
            </a:r>
          </a:p>
          <a:p>
            <a:endParaRPr lang="en-US" sz="2500" dirty="0"/>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4376" y="1142999"/>
            <a:ext cx="3850523"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03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35" y="228600"/>
            <a:ext cx="8041440" cy="858837"/>
          </a:xfrm>
          <a:solidFill>
            <a:srgbClr val="FFFF99"/>
          </a:solidFill>
        </p:spPr>
        <p:txBody>
          <a:bodyPr/>
          <a:lstStyle/>
          <a:p>
            <a:r>
              <a:rPr lang="en-US" sz="6000" b="1" dirty="0" smtClean="0">
                <a:solidFill>
                  <a:srgbClr val="C00000"/>
                </a:solidFill>
                <a:effectLst>
                  <a:outerShdw blurRad="38100" dist="38100" dir="2700000" algn="tl">
                    <a:srgbClr val="000000">
                      <a:alpha val="43137"/>
                    </a:srgbClr>
                  </a:outerShdw>
                </a:effectLst>
              </a:rPr>
              <a:t>Luke</a:t>
            </a:r>
            <a:endParaRPr lang="en-US" sz="6000" b="1" dirty="0">
              <a:solidFill>
                <a:srgbClr val="C00000"/>
              </a:solidFill>
              <a:effectLst>
                <a:outerShdw blurRad="38100" dist="38100" dir="2700000" algn="tl">
                  <a:srgbClr val="000000">
                    <a:alpha val="43137"/>
                  </a:srgbClr>
                </a:outerShdw>
              </a:effectLst>
            </a:endParaRPr>
          </a:p>
        </p:txBody>
      </p:sp>
      <p:sp>
        <p:nvSpPr>
          <p:cNvPr id="4" name="Content Placeholder 3"/>
          <p:cNvSpPr>
            <a:spLocks noGrp="1"/>
          </p:cNvSpPr>
          <p:nvPr>
            <p:ph sz="quarter" idx="14"/>
          </p:nvPr>
        </p:nvSpPr>
        <p:spPr>
          <a:xfrm>
            <a:off x="4311868" y="1295399"/>
            <a:ext cx="4679731" cy="3524249"/>
          </a:xfrm>
        </p:spPr>
        <p:txBody>
          <a:bodyPr>
            <a:noAutofit/>
          </a:bodyPr>
          <a:lstStyle/>
          <a:p>
            <a:pPr marL="365760" indent="-365760">
              <a:buFont typeface="Wingdings" panose="05000000000000000000" pitchFamily="2" charset="2"/>
              <a:buChar char="q"/>
            </a:pPr>
            <a:r>
              <a:rPr lang="en-US" sz="2500" dirty="0" smtClean="0">
                <a:solidFill>
                  <a:schemeClr val="tx1"/>
                </a:solidFill>
              </a:rPr>
              <a:t>Born in Antioch</a:t>
            </a:r>
          </a:p>
          <a:p>
            <a:pPr marL="365760" indent="-365760">
              <a:buFont typeface="Wingdings" panose="05000000000000000000" pitchFamily="2" charset="2"/>
              <a:buChar char="q"/>
            </a:pPr>
            <a:r>
              <a:rPr lang="en-US" sz="2500" dirty="0" smtClean="0">
                <a:solidFill>
                  <a:schemeClr val="tx1"/>
                </a:solidFill>
              </a:rPr>
              <a:t>Gentile Christian writing from Greece for poor disenfranchised Gentile-Christian audience</a:t>
            </a:r>
          </a:p>
          <a:p>
            <a:pPr marL="365760" indent="-365760">
              <a:buFont typeface="Wingdings" panose="05000000000000000000" pitchFamily="2" charset="2"/>
              <a:buChar char="q"/>
            </a:pPr>
            <a:r>
              <a:rPr lang="en-US" sz="2500" dirty="0" smtClean="0">
                <a:solidFill>
                  <a:schemeClr val="tx1"/>
                </a:solidFill>
              </a:rPr>
              <a:t>Believed to be a physician</a:t>
            </a:r>
          </a:p>
          <a:p>
            <a:pPr marL="365760" indent="-365760">
              <a:buFont typeface="Wingdings" panose="05000000000000000000" pitchFamily="2" charset="2"/>
              <a:buChar char="q"/>
            </a:pPr>
            <a:r>
              <a:rPr lang="en-US" sz="2500" dirty="0" smtClean="0">
                <a:solidFill>
                  <a:schemeClr val="tx1"/>
                </a:solidFill>
              </a:rPr>
              <a:t>Disciple of Paul</a:t>
            </a:r>
          </a:p>
          <a:p>
            <a:pPr marL="365760" indent="-365760">
              <a:buFont typeface="Wingdings" panose="05000000000000000000" pitchFamily="2" charset="2"/>
              <a:buChar char="q"/>
            </a:pPr>
            <a:r>
              <a:rPr lang="en-US" sz="2500" dirty="0" smtClean="0">
                <a:solidFill>
                  <a:schemeClr val="tx1"/>
                </a:solidFill>
              </a:rPr>
              <a:t>Unmarried </a:t>
            </a:r>
          </a:p>
          <a:p>
            <a:pPr marL="0" indent="0">
              <a:buNone/>
            </a:pPr>
            <a:endParaRPr lang="en-US" sz="2500" dirty="0" smtClean="0">
              <a:solidFill>
                <a:schemeClr val="tx1"/>
              </a:solidFill>
            </a:endParaRPr>
          </a:p>
        </p:txBody>
      </p:sp>
      <p:pic>
        <p:nvPicPr>
          <p:cNvPr id="5122" name="Picture 2" descr="Image result for prodigal son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3760076" cy="35242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2022" y="4953000"/>
            <a:ext cx="8314267" cy="1246495"/>
          </a:xfrm>
          <a:prstGeom prst="rect">
            <a:avLst/>
          </a:prstGeom>
        </p:spPr>
        <p:txBody>
          <a:bodyPr wrap="square">
            <a:spAutoFit/>
          </a:bodyPr>
          <a:lstStyle/>
          <a:p>
            <a:pPr marL="365760" indent="-365760">
              <a:buClr>
                <a:srgbClr val="C00000"/>
              </a:buClr>
              <a:buFont typeface="Wingdings" panose="05000000000000000000" pitchFamily="2" charset="2"/>
              <a:buChar char="q"/>
            </a:pPr>
            <a:r>
              <a:rPr lang="en-US" sz="2500" dirty="0"/>
              <a:t>Also authored Acts of the Apostles</a:t>
            </a:r>
          </a:p>
          <a:p>
            <a:pPr marL="365760" indent="-365760">
              <a:buClr>
                <a:srgbClr val="C00000"/>
              </a:buClr>
              <a:buFont typeface="Wingdings" panose="05000000000000000000" pitchFamily="2" charset="2"/>
              <a:buChar char="q"/>
            </a:pPr>
            <a:r>
              <a:rPr lang="en-US" sz="2500" dirty="0"/>
              <a:t>Most inclusive and literary of </a:t>
            </a:r>
            <a:r>
              <a:rPr lang="en-US" sz="2500" dirty="0" smtClean="0"/>
              <a:t>Gospels</a:t>
            </a:r>
          </a:p>
          <a:p>
            <a:pPr marL="365760" indent="-365760">
              <a:buClr>
                <a:srgbClr val="C00000"/>
              </a:buClr>
              <a:buFont typeface="Wingdings" panose="05000000000000000000" pitchFamily="2" charset="2"/>
              <a:buChar char="q"/>
            </a:pPr>
            <a:r>
              <a:rPr lang="en-US" sz="2500" dirty="0" smtClean="0"/>
              <a:t>No concern in liking Jesus to Old Testament prophets</a:t>
            </a:r>
            <a:endParaRPr lang="en-US" sz="2500" dirty="0"/>
          </a:p>
        </p:txBody>
      </p:sp>
    </p:spTree>
    <p:extLst>
      <p:ext uri="{BB962C8B-B14F-4D97-AF65-F5344CB8AC3E}">
        <p14:creationId xmlns:p14="http://schemas.microsoft.com/office/powerpoint/2010/main" val="169268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TM01790492[[fn=Sketchbook]]</Template>
  <TotalTime>1934</TotalTime>
  <Words>1073</Words>
  <Application>Microsoft Office PowerPoint</Application>
  <PresentationFormat>On-screen Show (4:3)</PresentationFormat>
  <Paragraphs>136</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Sketchbook</vt:lpstr>
      <vt:lpstr>The Coming of a Messiah</vt:lpstr>
      <vt:lpstr>Lectio Divina</vt:lpstr>
      <vt:lpstr>For starters … </vt:lpstr>
      <vt:lpstr>Function of the Gospels</vt:lpstr>
      <vt:lpstr>Non-Apocryphal</vt:lpstr>
      <vt:lpstr>Gospel Factoids … </vt:lpstr>
      <vt:lpstr>Mark</vt:lpstr>
      <vt:lpstr>Matthew</vt:lpstr>
      <vt:lpstr>Luke</vt:lpstr>
      <vt:lpstr>John</vt:lpstr>
      <vt:lpstr>PowerPoint Presentation</vt:lpstr>
      <vt:lpstr>Jesus as human … </vt:lpstr>
      <vt:lpstr>Jesus as divine … </vt:lpstr>
      <vt:lpstr>Who was John? </vt:lpstr>
      <vt:lpstr>The Incarnation </vt:lpstr>
      <vt:lpstr>Birth Narratives of Jesus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Gospels</dc:title>
  <dc:creator>Michael Stewart</dc:creator>
  <cp:lastModifiedBy>Michael Stewart</cp:lastModifiedBy>
  <cp:revision>57</cp:revision>
  <dcterms:created xsi:type="dcterms:W3CDTF">2017-09-12T17:55:54Z</dcterms:created>
  <dcterms:modified xsi:type="dcterms:W3CDTF">2018-10-10T02:53:16Z</dcterms:modified>
</cp:coreProperties>
</file>