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99FD-28D4-4530-BC87-6590A7394E7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9E3E-D3E1-474D-8341-554C69E4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99FD-28D4-4530-BC87-6590A7394E7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9E3E-D3E1-474D-8341-554C69E4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4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99FD-28D4-4530-BC87-6590A7394E7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9E3E-D3E1-474D-8341-554C69E4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99FD-28D4-4530-BC87-6590A7394E7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9E3E-D3E1-474D-8341-554C69E4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4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99FD-28D4-4530-BC87-6590A7394E7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9E3E-D3E1-474D-8341-554C69E4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99FD-28D4-4530-BC87-6590A7394E7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9E3E-D3E1-474D-8341-554C69E4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99FD-28D4-4530-BC87-6590A7394E7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9E3E-D3E1-474D-8341-554C69E4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99FD-28D4-4530-BC87-6590A7394E7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9E3E-D3E1-474D-8341-554C69E4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3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99FD-28D4-4530-BC87-6590A7394E7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9E3E-D3E1-474D-8341-554C69E4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99FD-28D4-4530-BC87-6590A7394E7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9E3E-D3E1-474D-8341-554C69E4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7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99FD-28D4-4530-BC87-6590A7394E7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9E3E-D3E1-474D-8341-554C69E4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5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899FD-28D4-4530-BC87-6590A7394E7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09E3E-D3E1-474D-8341-554C69E4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4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962400"/>
            <a:ext cx="7772400" cy="1470025"/>
          </a:xfrm>
          <a:solidFill>
            <a:srgbClr val="CCECFF"/>
          </a:solidFill>
          <a:ln w="28575" cap="sq" cmpd="thickThin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sz="60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Jesus as a Moral Guide</a:t>
            </a:r>
            <a:endParaRPr lang="en-US" sz="60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410200"/>
            <a:ext cx="6400800" cy="9144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Chapter 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4876800" cy="32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3798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389" y="228598"/>
            <a:ext cx="6848811" cy="11887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Love in Action … </a:t>
            </a:r>
            <a:endParaRPr lang="en-US" sz="60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36303"/>
            <a:ext cx="304800" cy="5078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07237" cy="50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3798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389" y="228598"/>
            <a:ext cx="6848811" cy="11887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Humility … </a:t>
            </a:r>
            <a:endParaRPr lang="en-US" sz="60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36303"/>
            <a:ext cx="304800" cy="5078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032" y="1436303"/>
            <a:ext cx="47907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MS Reference Sans Serif" panose="020B0604030504040204" pitchFamily="34" charset="0"/>
              </a:rPr>
              <a:t>In </a:t>
            </a:r>
            <a:r>
              <a:rPr lang="en-US" sz="3600" b="1" dirty="0">
                <a:latin typeface="MS Reference Sans Serif" panose="020B0604030504040204" pitchFamily="34" charset="0"/>
              </a:rPr>
              <a:t>good </a:t>
            </a:r>
            <a:r>
              <a:rPr lang="en-US" sz="3600" b="1" dirty="0" smtClean="0">
                <a:latin typeface="MS Reference Sans Serif" panose="020B0604030504040204" pitchFamily="34" charset="0"/>
              </a:rPr>
              <a:t>works</a:t>
            </a:r>
          </a:p>
          <a:p>
            <a:pPr marL="914400" lvl="1" indent="-274320"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800" dirty="0" smtClean="0">
                <a:latin typeface="MS Reference Sans Serif" panose="020B0604030504040204" pitchFamily="34" charset="0"/>
              </a:rPr>
              <a:t>Almsgiving  </a:t>
            </a:r>
            <a:endParaRPr lang="en-US" sz="2800" dirty="0">
              <a:latin typeface="MS Reference Sans Serif" panose="020B0604030504040204" pitchFamily="34" charset="0"/>
            </a:endParaRPr>
          </a:p>
          <a:p>
            <a:pPr marL="571500" indent="-5715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MS Reference Sans Serif" panose="020B0604030504040204" pitchFamily="34" charset="0"/>
              </a:rPr>
              <a:t>In </a:t>
            </a:r>
            <a:r>
              <a:rPr lang="en-US" sz="3600" b="1" dirty="0" smtClean="0">
                <a:latin typeface="MS Reference Sans Serif" panose="020B0604030504040204" pitchFamily="34" charset="0"/>
              </a:rPr>
              <a:t>prayer</a:t>
            </a:r>
          </a:p>
          <a:p>
            <a:pPr marL="914400" lvl="1" indent="-274320">
              <a:buFont typeface="Courier New" panose="02070309020205020404" pitchFamily="49" charset="0"/>
              <a:buChar char="-"/>
            </a:pPr>
            <a:r>
              <a:rPr lang="en-US" sz="2800" dirty="0">
                <a:latin typeface="MS Reference Sans Serif" panose="020B0604030504040204" pitchFamily="34" charset="0"/>
              </a:rPr>
              <a:t>Sincerely</a:t>
            </a:r>
          </a:p>
          <a:p>
            <a:pPr marL="914400" lvl="1" indent="-274320"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en-US" sz="2800" dirty="0">
                <a:latin typeface="MS Reference Sans Serif" panose="020B0604030504040204" pitchFamily="34" charset="0"/>
              </a:rPr>
              <a:t>Without empty words</a:t>
            </a:r>
          </a:p>
          <a:p>
            <a:pPr marL="571500" indent="-5715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MS Reference Sans Serif" panose="020B0604030504040204" pitchFamily="34" charset="0"/>
              </a:rPr>
              <a:t>In </a:t>
            </a:r>
            <a:r>
              <a:rPr lang="en-US" sz="3600" b="1" dirty="0">
                <a:latin typeface="MS Reference Sans Serif" panose="020B0604030504040204" pitchFamily="34" charset="0"/>
              </a:rPr>
              <a:t>trust </a:t>
            </a:r>
            <a:endParaRPr lang="en-US" sz="3600" b="1" dirty="0" smtClean="0">
              <a:latin typeface="MS Reference Sans Serif" panose="020B0604030504040204" pitchFamily="34" charset="0"/>
            </a:endParaRPr>
          </a:p>
          <a:p>
            <a:pPr marL="914400" lvl="1" indent="-274320">
              <a:buFont typeface="Calibri" panose="020F0502020204030204" pitchFamily="34" charset="0"/>
              <a:buChar char="─"/>
            </a:pPr>
            <a:r>
              <a:rPr lang="en-US" sz="2800" dirty="0" smtClean="0">
                <a:latin typeface="MS Reference Sans Serif" panose="020B0604030504040204" pitchFamily="34" charset="0"/>
              </a:rPr>
              <a:t>Worrying wastes energy</a:t>
            </a:r>
          </a:p>
          <a:p>
            <a:pPr marL="914400" lvl="1" indent="-274320">
              <a:buFont typeface="Calibri" panose="020F0502020204030204" pitchFamily="34" charset="0"/>
              <a:buChar char="─"/>
            </a:pPr>
            <a:r>
              <a:rPr lang="en-US" sz="2800" dirty="0" smtClean="0">
                <a:latin typeface="MS Reference Sans Serif" panose="020B0604030504040204" pitchFamily="34" charset="0"/>
              </a:rPr>
              <a:t>Pre-occupation with self</a:t>
            </a:r>
            <a:endParaRPr lang="en-US" sz="2800" dirty="0">
              <a:latin typeface="MS Reference Sans Serif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05" y="1828800"/>
            <a:ext cx="4130904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4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3798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389" y="228598"/>
            <a:ext cx="6848811" cy="11887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US" sz="6000" b="1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perfect</a:t>
            </a:r>
            <a:r>
              <a:rPr lang="en-US" sz="60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prayer …</a:t>
            </a:r>
            <a:endParaRPr lang="en-US" sz="60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36303"/>
            <a:ext cx="304800" cy="5078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6696" y="1359358"/>
            <a:ext cx="8352503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MS Reference Sans Serif" panose="020B0604030504040204" pitchFamily="34" charset="0"/>
              </a:rPr>
              <a:t>PRAISE</a:t>
            </a:r>
            <a:r>
              <a:rPr lang="en-US" sz="2800" b="1" u="sng" dirty="0">
                <a:latin typeface="MS Reference Sans Serif" panose="020B0604030504040204" pitchFamily="34" charset="0"/>
              </a:rPr>
              <a:t>:</a:t>
            </a:r>
            <a:r>
              <a:rPr lang="en-US" sz="2800" b="1" dirty="0">
                <a:latin typeface="MS Reference Sans Serif" panose="020B060403050404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MS Reference Sans Serif" panose="020B0604030504040204" pitchFamily="34" charset="0"/>
              </a:rPr>
              <a:t>Our Father, who art in heaven … hallowed by </a:t>
            </a:r>
            <a:r>
              <a:rPr lang="en-US" sz="2200" dirty="0" smtClean="0">
                <a:latin typeface="MS Reference Sans Serif" panose="020B0604030504040204" pitchFamily="34" charset="0"/>
              </a:rPr>
              <a:t>thy name </a:t>
            </a:r>
            <a:r>
              <a:rPr lang="en-US" sz="2200" dirty="0">
                <a:latin typeface="MS Reference Sans Serif" panose="020B0604030504040204" pitchFamily="34" charset="0"/>
              </a:rPr>
              <a:t>… thy kingdom come, thy will be done, on earth as it is in heaven </a:t>
            </a:r>
          </a:p>
          <a:p>
            <a:r>
              <a:rPr lang="en-US" sz="2400" b="1" u="sng" dirty="0" smtClean="0">
                <a:latin typeface="MS Reference Sans Serif" panose="020B0604030504040204" pitchFamily="34" charset="0"/>
              </a:rPr>
              <a:t>PETITION</a:t>
            </a:r>
            <a:r>
              <a:rPr lang="en-US" sz="2400" b="1" u="sng" dirty="0">
                <a:latin typeface="MS Reference Sans Serif" panose="020B060403050404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MS Reference Sans Serif" panose="020B0604030504040204" pitchFamily="34" charset="0"/>
              </a:rPr>
              <a:t>Give us this day our daily bread and forgive us our trespasses, as we forgive those who have trespassed against us. </a:t>
            </a:r>
          </a:p>
          <a:p>
            <a:r>
              <a:rPr lang="en-US" sz="2400" b="1" u="sng" dirty="0" smtClean="0">
                <a:latin typeface="MS Reference Sans Serif" panose="020B0604030504040204" pitchFamily="34" charset="0"/>
              </a:rPr>
              <a:t>RECONCILIATION</a:t>
            </a:r>
            <a:r>
              <a:rPr lang="en-US" sz="2800" b="1" u="sng" dirty="0">
                <a:latin typeface="MS Reference Sans Serif" panose="020B060403050404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MS Reference Sans Serif" panose="020B0604030504040204" pitchFamily="34" charset="0"/>
              </a:rPr>
              <a:t>And lead us not into temptation, but deliver us from evil</a:t>
            </a:r>
          </a:p>
          <a:p>
            <a:r>
              <a:rPr lang="en-US" sz="2400" b="1" u="sng" dirty="0" smtClean="0">
                <a:latin typeface="MS Reference Sans Serif" panose="020B0604030504040204" pitchFamily="34" charset="0"/>
              </a:rPr>
              <a:t>PRAISE</a:t>
            </a:r>
            <a:r>
              <a:rPr lang="en-US" sz="2400" b="1" u="sng" dirty="0">
                <a:latin typeface="MS Reference Sans Serif" panose="020B0604030504040204" pitchFamily="34" charset="0"/>
              </a:rPr>
              <a:t>: </a:t>
            </a:r>
          </a:p>
          <a:p>
            <a:r>
              <a:rPr lang="en-US" sz="2200" dirty="0">
                <a:latin typeface="MS Reference Sans Serif" panose="020B0604030504040204" pitchFamily="34" charset="0"/>
              </a:rPr>
              <a:t>For thine is the kingdom, the power, and the </a:t>
            </a:r>
            <a:r>
              <a:rPr lang="en-US" sz="2200" dirty="0" smtClean="0">
                <a:latin typeface="MS Reference Sans Serif" panose="020B0604030504040204" pitchFamily="34" charset="0"/>
              </a:rPr>
              <a:t>glory, now and forever. Amen. </a:t>
            </a:r>
            <a:endParaRPr lang="en-US" sz="22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37989" cy="15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389" y="228599"/>
            <a:ext cx="6848811" cy="156966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So, how do I live the Beatitudes (moral life)? </a:t>
            </a:r>
            <a:endParaRPr lang="en-US" sz="48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477" y="1798259"/>
            <a:ext cx="304800" cy="46634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1277" y="1820382"/>
            <a:ext cx="832792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latin typeface="MS Reference Sans Serif" panose="020B0604030504040204" pitchFamily="34" charset="0"/>
              </a:rPr>
              <a:t>God gives us </a:t>
            </a:r>
            <a:r>
              <a:rPr lang="en-US" sz="2200" b="1" dirty="0">
                <a:solidFill>
                  <a:srgbClr val="C00000"/>
                </a:solidFill>
                <a:latin typeface="MS Reference Sans Serif" panose="020B0604030504040204" pitchFamily="34" charset="0"/>
              </a:rPr>
              <a:t>‘grace’ </a:t>
            </a:r>
            <a:r>
              <a:rPr lang="en-US" sz="2200" b="1" dirty="0">
                <a:latin typeface="MS Reference Sans Serif" panose="020B0604030504040204" pitchFamily="34" charset="0"/>
              </a:rPr>
              <a:t>from the Holy Spirit 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S Reference Sans Serif" panose="020B0604030504040204" pitchFamily="34" charset="0"/>
              </a:rPr>
              <a:t>Grace - </a:t>
            </a:r>
            <a:r>
              <a:rPr lang="en-US" b="1" dirty="0">
                <a:solidFill>
                  <a:srgbClr val="C00000"/>
                </a:solidFill>
                <a:latin typeface="MS Reference Sans Serif" panose="020B0604030504040204" pitchFamily="34" charset="0"/>
              </a:rPr>
              <a:t>God’s “favor, the free and undeserved help that God gives us to respond to his call to become children of </a:t>
            </a:r>
            <a:r>
              <a:rPr lang="en-US" b="1" dirty="0" smtClean="0">
                <a:solidFill>
                  <a:srgbClr val="C00000"/>
                </a:solidFill>
                <a:latin typeface="MS Reference Sans Serif" panose="020B0604030504040204" pitchFamily="34" charset="0"/>
              </a:rPr>
              <a:t>God</a:t>
            </a:r>
            <a:endParaRPr lang="en-US" dirty="0" smtClean="0">
              <a:latin typeface="MS Reference Sans Serif" panose="020B0604030504040204" pitchFamily="34" charset="0"/>
            </a:endParaRP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MS Reference Sans Serif" panose="020B0604030504040204" pitchFamily="34" charset="0"/>
              </a:rPr>
              <a:t>Total gift - completely unearned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MS Reference Sans Serif" panose="020B0604030504040204" pitchFamily="34" charset="0"/>
              </a:rPr>
              <a:t>Given to us in baptism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MS Reference Sans Serif" panose="020B0604030504040204" pitchFamily="34" charset="0"/>
              </a:rPr>
              <a:t>Makes us a new creation in Christ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latin typeface="MS Reference Sans Serif" panose="020B0604030504040204" pitchFamily="34" charset="0"/>
              </a:rPr>
              <a:t>In that </a:t>
            </a:r>
            <a:r>
              <a:rPr lang="en-US" sz="2200" b="1" dirty="0" smtClean="0">
                <a:latin typeface="MS Reference Sans Serif" panose="020B0604030504040204" pitchFamily="34" charset="0"/>
              </a:rPr>
              <a:t>grace, </a:t>
            </a:r>
            <a:r>
              <a:rPr lang="en-US" sz="2200" b="1" dirty="0">
                <a:latin typeface="MS Reference Sans Serif" panose="020B0604030504040204" pitchFamily="34" charset="0"/>
              </a:rPr>
              <a:t>God </a:t>
            </a:r>
            <a:r>
              <a:rPr lang="en-US" sz="2200" b="1" dirty="0" smtClean="0">
                <a:solidFill>
                  <a:srgbClr val="C00000"/>
                </a:solidFill>
                <a:latin typeface="MS Reference Sans Serif" panose="020B0604030504040204" pitchFamily="34" charset="0"/>
              </a:rPr>
              <a:t>‘justifies’</a:t>
            </a:r>
            <a:r>
              <a:rPr lang="en-US" sz="2200" b="1" dirty="0" smtClean="0">
                <a:latin typeface="MS Reference Sans Serif" panose="020B0604030504040204" pitchFamily="34" charset="0"/>
              </a:rPr>
              <a:t> </a:t>
            </a:r>
            <a:r>
              <a:rPr lang="en-US" sz="2200" b="1" dirty="0">
                <a:latin typeface="MS Reference Sans Serif" panose="020B0604030504040204" pitchFamily="34" charset="0"/>
              </a:rPr>
              <a:t>us 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S Reference Sans Serif" panose="020B0604030504040204" pitchFamily="34" charset="0"/>
              </a:rPr>
              <a:t>To ‘justify’ is </a:t>
            </a:r>
            <a:r>
              <a:rPr lang="en-US" b="1" dirty="0">
                <a:solidFill>
                  <a:srgbClr val="C00000"/>
                </a:solidFill>
                <a:latin typeface="MS Reference Sans Serif" panose="020B0604030504040204" pitchFamily="34" charset="0"/>
              </a:rPr>
              <a:t>to declare something right, good before God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S Reference Sans Serif" panose="020B0604030504040204" pitchFamily="34" charset="0"/>
              </a:rPr>
              <a:t>You are declared good before God in your baptism, and thus ‘justified’ in the faith</a:t>
            </a:r>
            <a:r>
              <a:rPr lang="en-US" dirty="0" smtClean="0">
                <a:latin typeface="MS Reference Sans Serif" panose="020B0604030504040204" pitchFamily="34" charset="0"/>
              </a:rPr>
              <a:t>.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en-US" sz="2200" b="1" dirty="0">
                <a:latin typeface="MS Reference Sans Serif" panose="020B0604030504040204" pitchFamily="34" charset="0"/>
              </a:rPr>
              <a:t>Our own </a:t>
            </a:r>
            <a:r>
              <a:rPr lang="en-US" sz="2200" b="1" dirty="0">
                <a:solidFill>
                  <a:srgbClr val="C00000"/>
                </a:solidFill>
                <a:latin typeface="MS Reference Sans Serif" panose="020B0604030504040204" pitchFamily="34" charset="0"/>
              </a:rPr>
              <a:t>‘merit’ 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MS Reference Sans Serif" panose="020B0604030504040204" pitchFamily="34" charset="0"/>
              </a:rPr>
              <a:t>Our own efforts  which lead us to ultimate happiness  in union with God in heaven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en-US" sz="2200" b="1" dirty="0">
                <a:latin typeface="MS Reference Sans Serif" panose="020B0604030504040204" pitchFamily="34" charset="0"/>
              </a:rPr>
              <a:t>Living a </a:t>
            </a:r>
            <a:r>
              <a:rPr lang="en-US" sz="2200" b="1" dirty="0">
                <a:solidFill>
                  <a:srgbClr val="C00000"/>
                </a:solidFill>
                <a:latin typeface="MS Reference Sans Serif" panose="020B0604030504040204" pitchFamily="34" charset="0"/>
              </a:rPr>
              <a:t>‘holy’ </a:t>
            </a:r>
            <a:r>
              <a:rPr lang="en-US" sz="2200" b="1" dirty="0">
                <a:latin typeface="MS Reference Sans Serif" panose="020B0604030504040204" pitchFamily="34" charset="0"/>
              </a:rPr>
              <a:t>life </a:t>
            </a:r>
            <a:endParaRPr lang="en-US" sz="2200" b="1" dirty="0" smtClean="0">
              <a:latin typeface="MS Reference Sans Serif" panose="020B0604030504040204" pitchFamily="34" charset="0"/>
            </a:endParaRP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MS Reference Sans Serif" panose="020B0604030504040204" pitchFamily="34" charset="0"/>
              </a:rPr>
              <a:t>To be Christ-like</a:t>
            </a:r>
            <a:endParaRPr lang="en-US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2510"/>
            <a:ext cx="2428485" cy="340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state rep. joe bell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696929"/>
            <a:ext cx="3505200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9484" y="292510"/>
            <a:ext cx="61059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rgbClr val="002060"/>
                </a:solidFill>
                <a:latin typeface="Gill Sans Ultra Bold" panose="020B0A02020104020203" pitchFamily="34" charset="0"/>
              </a:rPr>
              <a:t>What of Mr. </a:t>
            </a:r>
            <a:r>
              <a:rPr lang="en-US" sz="2500" dirty="0" err="1" smtClean="0">
                <a:solidFill>
                  <a:srgbClr val="002060"/>
                </a:solidFill>
                <a:latin typeface="Gill Sans Ultra Bold" panose="020B0A02020104020203" pitchFamily="34" charset="0"/>
              </a:rPr>
              <a:t>Bellino’s</a:t>
            </a:r>
            <a:r>
              <a:rPr lang="en-US" sz="2500" dirty="0" smtClean="0">
                <a:solidFill>
                  <a:srgbClr val="002060"/>
                </a:solidFill>
                <a:latin typeface="Gill Sans Ultra Bold" panose="020B0A02020104020203" pitchFamily="34" charset="0"/>
              </a:rPr>
              <a:t> talk spoke to you personally? </a:t>
            </a:r>
          </a:p>
          <a:p>
            <a:pPr marL="365760" indent="-36576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rgbClr val="002060"/>
                </a:solidFill>
                <a:latin typeface="Gill Sans Ultra Bold" panose="020B0A02020104020203" pitchFamily="34" charset="0"/>
              </a:rPr>
              <a:t>What did Mr. </a:t>
            </a:r>
            <a:r>
              <a:rPr lang="en-US" sz="2500" dirty="0" err="1" smtClean="0">
                <a:solidFill>
                  <a:srgbClr val="002060"/>
                </a:solidFill>
                <a:latin typeface="Gill Sans Ultra Bold" panose="020B0A02020104020203" pitchFamily="34" charset="0"/>
              </a:rPr>
              <a:t>Bellino’s</a:t>
            </a:r>
            <a:r>
              <a:rPr lang="en-US" sz="2500" dirty="0" smtClean="0">
                <a:solidFill>
                  <a:srgbClr val="002060"/>
                </a:solidFill>
                <a:latin typeface="Gill Sans Ultra Bold" panose="020B0A02020104020203" pitchFamily="34" charset="0"/>
              </a:rPr>
              <a:t> talk mean to our discussion about living a Christian moral life?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rgbClr val="002060"/>
                </a:solidFill>
                <a:latin typeface="Gill Sans Ultra Bold" panose="020B0A02020104020203" pitchFamily="34" charset="0"/>
              </a:rPr>
              <a:t>What was your major take-away from this talk? </a:t>
            </a:r>
          </a:p>
          <a:p>
            <a:endParaRPr lang="en-US" dirty="0"/>
          </a:p>
        </p:txBody>
      </p:sp>
      <p:pic>
        <p:nvPicPr>
          <p:cNvPr id="1030" name="Picture 6" descr="Image result for state rep. joe bell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96929"/>
            <a:ext cx="3124200" cy="27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tate rep. joe bell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53" y="4038600"/>
            <a:ext cx="31124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3798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389" y="228600"/>
            <a:ext cx="6848811" cy="118494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lvl="1"/>
            <a:r>
              <a:rPr lang="en-US" sz="60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Beatitude?</a:t>
            </a:r>
            <a:endParaRPr lang="en-US" sz="60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11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36303"/>
            <a:ext cx="304800" cy="5078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36303"/>
            <a:ext cx="838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very heart of Jesus’ preaching and teaching … 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Beatitude</a:t>
            </a:r>
            <a:r>
              <a:rPr lang="en-US" sz="32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</a:t>
            </a:r>
            <a:r>
              <a:rPr lang="en-US" sz="3200" b="1" i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‘happy’ 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They ‘illustrate’ Jesus – </a:t>
            </a:r>
            <a:r>
              <a:rPr lang="en-US" sz="32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they reveal his love for us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They require that we live moral lives so we can know our true happiness 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Challenge our notion of ‘happiness’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Our hearts are restless, until they rest in you, O God</a:t>
            </a: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~St. Augustine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3798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28599"/>
            <a:ext cx="6848811" cy="1200329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54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So, what is happiness? </a:t>
            </a:r>
            <a:endParaRPr lang="en-US" sz="54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36303"/>
            <a:ext cx="304800" cy="5078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5786"/>
            <a:ext cx="4800600" cy="49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54143"/>
            <a:ext cx="2962611" cy="26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3798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389" y="228600"/>
            <a:ext cx="6848811" cy="118494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60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Happiness is … </a:t>
            </a:r>
            <a:endParaRPr lang="en-US" sz="60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36303"/>
            <a:ext cx="304800" cy="5078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600200"/>
            <a:ext cx="4343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state of pleasure or cheer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Temporary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Short-term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Comes and goes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Situational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Subjective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10" y="2438400"/>
            <a:ext cx="43815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5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0487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388" y="228600"/>
            <a:ext cx="7040880" cy="146304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But beatitude happiness          is different … </a:t>
            </a:r>
            <a:endParaRPr lang="en-US" sz="48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91845"/>
            <a:ext cx="304800" cy="49377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68045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Being at peace yourself … your environment … your life 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Even though you may not always be </a:t>
            </a:r>
            <a:r>
              <a:rPr lang="en-US" sz="3600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‘happy’! </a:t>
            </a:r>
            <a:endParaRPr lang="en-US" sz="3600" i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Long-term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Non-situational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40408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37989" cy="150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389" y="228600"/>
            <a:ext cx="6848811" cy="1508105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6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philosophy of happiness</a:t>
            </a:r>
            <a:endParaRPr lang="en-US" sz="46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736705"/>
            <a:ext cx="381000" cy="5078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736705"/>
            <a:ext cx="8077200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Hedonism</a:t>
            </a: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(Gk.) </a:t>
            </a:r>
            <a:r>
              <a:rPr lang="en-US" sz="3200" i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hedonia</a:t>
            </a: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the opposite of suffering, the absence of pain</a:t>
            </a:r>
          </a:p>
          <a:p>
            <a:pPr marL="548640" indent="-548640"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Purpose of life is to maximize happiness!</a:t>
            </a:r>
          </a:p>
          <a:p>
            <a:pPr marL="548640" indent="-548640"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Happiness is a </a:t>
            </a:r>
            <a:r>
              <a:rPr lang="en-US" sz="32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destination</a:t>
            </a:r>
          </a:p>
          <a:p>
            <a:pPr marL="548640" indent="-548640"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i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Eudaimonism</a:t>
            </a: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(Gk., combines ‘good’ &amp; ‘spirit’)  </a:t>
            </a:r>
            <a:r>
              <a:rPr lang="en-US" sz="3200" i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eudaimonia</a:t>
            </a: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the state of having a good indwelling spirit</a:t>
            </a:r>
          </a:p>
          <a:p>
            <a:pPr marL="548640" indent="-548640"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Happiness is a </a:t>
            </a:r>
            <a:r>
              <a:rPr lang="en-US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journey</a:t>
            </a:r>
          </a:p>
          <a:p>
            <a:pPr marL="548640" indent="-54864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‘HAPPY’ ARE YOU ????</a:t>
            </a:r>
            <a:endParaRPr lang="en-US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3798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389" y="228599"/>
            <a:ext cx="6848811" cy="118872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Jesus the moral norm </a:t>
            </a:r>
            <a:endParaRPr lang="en-US" sz="60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36303"/>
            <a:ext cx="304800" cy="5078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4574" y="1451051"/>
            <a:ext cx="83746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Jesus is our ideal model for living upright lives</a:t>
            </a:r>
          </a:p>
          <a:p>
            <a:pPr marL="571500" indent="-5715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“Put on the Lord Jesus Christ” </a:t>
            </a:r>
            <a:r>
              <a:rPr 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Rom 13:14</a:t>
            </a:r>
          </a:p>
          <a:p>
            <a:pPr marL="571500" indent="-5715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Jesus as </a:t>
            </a:r>
            <a:r>
              <a:rPr lang="en-US" sz="3600" b="1" i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‘incarnate’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sz="3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God became man, the Word-made-flesh and dwelt among us.</a:t>
            </a:r>
          </a:p>
          <a:p>
            <a:pPr marL="571500" indent="-5715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 yet, he was truly man, like us in every respect … </a:t>
            </a:r>
          </a:p>
          <a:p>
            <a:pPr marL="571500" indent="-5715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 so, we </a:t>
            </a:r>
            <a:r>
              <a:rPr lang="en-US" sz="3600" i="1" u="sng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do this!!!!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3798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389" y="228599"/>
            <a:ext cx="6848811" cy="1015663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Jesus’ teaching </a:t>
            </a:r>
            <a:endParaRPr lang="en-US" sz="60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36303"/>
            <a:ext cx="304800" cy="5078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419890"/>
            <a:ext cx="83746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Kingdom of God is at hand Mk 1:15</a:t>
            </a:r>
          </a:p>
          <a:p>
            <a:pPr marL="571500" indent="-5715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Repentance</a:t>
            </a: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</a:t>
            </a:r>
            <a:r>
              <a:rPr lang="en-US" sz="28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turn away from sin, turn your life around!</a:t>
            </a:r>
            <a:endParaRPr lang="en-US" sz="2800" b="1" dirty="0" smtClean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71500" indent="-5715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Jesus’ </a:t>
            </a:r>
            <a:r>
              <a:rPr lang="en-US" sz="2800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tough love</a:t>
            </a:r>
          </a:p>
          <a:p>
            <a:pPr marL="571500" indent="-5715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Closing challenge at Mass ... 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Picture 2" descr="Image result for jesus washing f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89" y="3745420"/>
            <a:ext cx="5020011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cross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599"/>
            <a:ext cx="1920240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389" y="228599"/>
            <a:ext cx="6848811" cy="1754326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Old Law … </a:t>
            </a:r>
          </a:p>
          <a:p>
            <a:r>
              <a:rPr lang="en-US" sz="54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New Law</a:t>
            </a:r>
            <a:endParaRPr lang="en-US" sz="54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70" y="1982925"/>
            <a:ext cx="457200" cy="46634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599" y="2077997"/>
            <a:ext cx="8077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latin typeface="MS Reference Sans Serif" panose="020B0604030504040204" pitchFamily="34" charset="0"/>
              </a:rPr>
              <a:t>Old Law brought to fullness and completion in Jesus </a:t>
            </a:r>
          </a:p>
          <a:p>
            <a:pPr marL="548640" indent="-548640"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latin typeface="MS Reference Sans Serif" panose="020B0604030504040204" pitchFamily="34" charset="0"/>
              </a:rPr>
              <a:t>Jesus emphasizes spirit and intent vs. letter-of-the-law</a:t>
            </a:r>
          </a:p>
          <a:p>
            <a:pPr marL="548640" indent="-548640"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MS Reference Sans Serif" panose="020B0604030504040204" pitchFamily="34" charset="0"/>
              </a:rPr>
              <a:t>Old values &gt;&gt;&gt; Beatitudes</a:t>
            </a:r>
          </a:p>
          <a:p>
            <a:pPr marL="548640" indent="-548640"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latin typeface="MS Reference Sans Serif" panose="020B0604030504040204" pitchFamily="34" charset="0"/>
              </a:rPr>
              <a:t>Beatitudes = LOVE-IN-ACTION</a:t>
            </a:r>
          </a:p>
          <a:p>
            <a:pPr marL="548640" indent="-548640"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MS Reference Sans Serif" panose="020B0604030504040204" pitchFamily="34" charset="0"/>
              </a:rPr>
              <a:t>Basis for Christian morality</a:t>
            </a:r>
            <a:endParaRPr lang="en-US" sz="36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610</Words>
  <Application>Microsoft Office PowerPoint</Application>
  <PresentationFormat>On-screen Show (4:3)</PresentationFormat>
  <Paragraphs>277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Jesus as a Moral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Stewart</dc:creator>
  <cp:lastModifiedBy>Michael Stewart</cp:lastModifiedBy>
  <cp:revision>33</cp:revision>
  <dcterms:created xsi:type="dcterms:W3CDTF">2018-03-05T02:11:58Z</dcterms:created>
  <dcterms:modified xsi:type="dcterms:W3CDTF">2019-03-14T15:11:36Z</dcterms:modified>
</cp:coreProperties>
</file>