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8"/>
  </p:notesMasterIdLst>
  <p:sldIdLst>
    <p:sldId id="256" r:id="rId2"/>
    <p:sldId id="257" r:id="rId3"/>
    <p:sldId id="268" r:id="rId4"/>
    <p:sldId id="269" r:id="rId5"/>
    <p:sldId id="258" r:id="rId6"/>
    <p:sldId id="259" r:id="rId7"/>
    <p:sldId id="260" r:id="rId8"/>
    <p:sldId id="261" r:id="rId9"/>
    <p:sldId id="262" r:id="rId10"/>
    <p:sldId id="263" r:id="rId11"/>
    <p:sldId id="264" r:id="rId12"/>
    <p:sldId id="265" r:id="rId13"/>
    <p:sldId id="266" r:id="rId14"/>
    <p:sldId id="267"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8E460-8021-4B49-97E5-5D45BEA572C9}" type="datetimeFigureOut">
              <a:rPr lang="en-US" smtClean="0"/>
              <a:t>5/14/2019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3C5E2-1DB5-452A-9762-543911DFAB8F}" type="slidenum">
              <a:rPr lang="en-US" smtClean="0"/>
              <a:t>‹#›</a:t>
            </a:fld>
            <a:endParaRPr lang="en-US"/>
          </a:p>
        </p:txBody>
      </p:sp>
    </p:spTree>
    <p:extLst>
      <p:ext uri="{BB962C8B-B14F-4D97-AF65-F5344CB8AC3E}">
        <p14:creationId xmlns:p14="http://schemas.microsoft.com/office/powerpoint/2010/main" val="11721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Because our principles</a:t>
            </a:r>
            <a:r>
              <a:rPr lang="en-US" baseline="0" dirty="0" smtClean="0"/>
              <a:t> and values are so different, and because our circumstances are our circumstances, we can’t avoid making very personal judgments of conscience. </a:t>
            </a:r>
          </a:p>
          <a:p>
            <a:pPr marL="171450" indent="-171450">
              <a:buFont typeface="Arial" panose="020B0604020202020204" pitchFamily="34" charset="0"/>
              <a:buChar char="•"/>
            </a:pPr>
            <a:r>
              <a:rPr lang="en-US" baseline="0" dirty="0" smtClean="0"/>
              <a:t>So the work of discernment is very personal. </a:t>
            </a:r>
            <a:endParaRPr lang="en-US" dirty="0"/>
          </a:p>
        </p:txBody>
      </p:sp>
      <p:sp>
        <p:nvSpPr>
          <p:cNvPr id="4" name="Slide Number Placeholder 3"/>
          <p:cNvSpPr>
            <a:spLocks noGrp="1"/>
          </p:cNvSpPr>
          <p:nvPr>
            <p:ph type="sldNum" sz="quarter" idx="10"/>
          </p:nvPr>
        </p:nvSpPr>
        <p:spPr/>
        <p:txBody>
          <a:bodyPr/>
          <a:lstStyle/>
          <a:p>
            <a:fld id="{0693C5E2-1DB5-452A-9762-543911DFAB8F}" type="slidenum">
              <a:rPr lang="en-US" smtClean="0"/>
              <a:t>8</a:t>
            </a:fld>
            <a:endParaRPr lang="en-US"/>
          </a:p>
        </p:txBody>
      </p:sp>
    </p:spTree>
    <p:extLst>
      <p:ext uri="{BB962C8B-B14F-4D97-AF65-F5344CB8AC3E}">
        <p14:creationId xmlns:p14="http://schemas.microsoft.com/office/powerpoint/2010/main" val="223553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B6E52-A4C6-4EF4-81F5-CCC9708454B2}" type="slidenum">
              <a:rPr lang="en-US" smtClean="0"/>
              <a:t>13</a:t>
            </a:fld>
            <a:endParaRPr lang="en-US"/>
          </a:p>
        </p:txBody>
      </p:sp>
    </p:spTree>
    <p:extLst>
      <p:ext uri="{BB962C8B-B14F-4D97-AF65-F5344CB8AC3E}">
        <p14:creationId xmlns:p14="http://schemas.microsoft.com/office/powerpoint/2010/main" val="112165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95BE4B-9C36-41B3-B7CA-EA5D9FBAC42E}" type="datetimeFigureOut">
              <a:rPr lang="en-US" smtClean="0"/>
              <a:t>5/14/2019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3298027-9D6B-43D8-890D-633D0727A19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95BE4B-9C36-41B3-B7CA-EA5D9FBAC42E}"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027-9D6B-43D8-890D-633D0727A1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B95BE4B-9C36-41B3-B7CA-EA5D9FBAC42E}" type="datetimeFigureOut">
              <a:rPr lang="en-US" smtClean="0"/>
              <a:t>5/14/2019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3298027-9D6B-43D8-890D-633D0727A1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95BE4B-9C36-41B3-B7CA-EA5D9FBAC42E}"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3298027-9D6B-43D8-890D-633D0727A19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95BE4B-9C36-41B3-B7CA-EA5D9FBAC42E}" type="datetimeFigureOut">
              <a:rPr lang="en-US" smtClean="0"/>
              <a:t>5/14/2019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298027-9D6B-43D8-890D-633D0727A19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B95BE4B-9C36-41B3-B7CA-EA5D9FBAC42E}" type="datetimeFigureOut">
              <a:rPr lang="en-US" smtClean="0"/>
              <a:t>5/14/2019</a:t>
            </a:fld>
            <a:endParaRPr lang="en-US"/>
          </a:p>
        </p:txBody>
      </p:sp>
      <p:sp>
        <p:nvSpPr>
          <p:cNvPr id="10" name="Slide Number Placeholder 9"/>
          <p:cNvSpPr>
            <a:spLocks noGrp="1"/>
          </p:cNvSpPr>
          <p:nvPr>
            <p:ph type="sldNum" sz="quarter" idx="16"/>
          </p:nvPr>
        </p:nvSpPr>
        <p:spPr/>
        <p:txBody>
          <a:bodyPr rtlCol="0"/>
          <a:lstStyle/>
          <a:p>
            <a:fld id="{C3298027-9D6B-43D8-890D-633D0727A19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B95BE4B-9C36-41B3-B7CA-EA5D9FBAC42E}" type="datetimeFigureOut">
              <a:rPr lang="en-US" smtClean="0"/>
              <a:t>5/14/2019</a:t>
            </a:fld>
            <a:endParaRPr lang="en-US"/>
          </a:p>
        </p:txBody>
      </p:sp>
      <p:sp>
        <p:nvSpPr>
          <p:cNvPr id="12" name="Slide Number Placeholder 11"/>
          <p:cNvSpPr>
            <a:spLocks noGrp="1"/>
          </p:cNvSpPr>
          <p:nvPr>
            <p:ph type="sldNum" sz="quarter" idx="16"/>
          </p:nvPr>
        </p:nvSpPr>
        <p:spPr/>
        <p:txBody>
          <a:bodyPr rtlCol="0"/>
          <a:lstStyle/>
          <a:p>
            <a:fld id="{C3298027-9D6B-43D8-890D-633D0727A19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95BE4B-9C36-41B3-B7CA-EA5D9FBAC42E}"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3298027-9D6B-43D8-890D-633D0727A1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5BE4B-9C36-41B3-B7CA-EA5D9FBAC42E}"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3298027-9D6B-43D8-890D-633D0727A1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95BE4B-9C36-41B3-B7CA-EA5D9FBAC42E}"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3298027-9D6B-43D8-890D-633D0727A19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B95BE4B-9C36-41B3-B7CA-EA5D9FBAC42E}" type="datetimeFigureOut">
              <a:rPr lang="en-US" smtClean="0"/>
              <a:t>5/14/2019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3298027-9D6B-43D8-890D-633D0727A19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95BE4B-9C36-41B3-B7CA-EA5D9FBAC42E}" type="datetimeFigureOut">
              <a:rPr lang="en-US" smtClean="0"/>
              <a:t>5/14/2019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298027-9D6B-43D8-890D-633D0727A1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sz="7500" b="1" dirty="0" smtClean="0"/>
              <a:t>CONSCIENCE</a:t>
            </a:r>
            <a:endParaRPr lang="en-US" sz="7500" b="1" dirty="0"/>
          </a:p>
        </p:txBody>
      </p:sp>
      <p:sp>
        <p:nvSpPr>
          <p:cNvPr id="3" name="Subtitle 2"/>
          <p:cNvSpPr>
            <a:spLocks noGrp="1"/>
          </p:cNvSpPr>
          <p:nvPr>
            <p:ph type="subTitle" idx="1"/>
          </p:nvPr>
        </p:nvSpPr>
        <p:spPr/>
        <p:txBody>
          <a:bodyPr>
            <a:normAutofit/>
          </a:bodyPr>
          <a:lstStyle/>
          <a:p>
            <a:r>
              <a:rPr lang="en-US" sz="3600" b="1" dirty="0" smtClean="0"/>
              <a:t>Chapter 5</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152650"/>
            <a:ext cx="59055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28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a:t>Forming my conscience … </a:t>
            </a:r>
          </a:p>
        </p:txBody>
      </p:sp>
      <p:sp>
        <p:nvSpPr>
          <p:cNvPr id="3" name="Content Placeholder 2"/>
          <p:cNvSpPr>
            <a:spLocks noGrp="1"/>
          </p:cNvSpPr>
          <p:nvPr>
            <p:ph sz="quarter" idx="1"/>
          </p:nvPr>
        </p:nvSpPr>
        <p:spPr>
          <a:xfrm>
            <a:off x="4207899" y="1600200"/>
            <a:ext cx="4558149" cy="4953000"/>
          </a:xfrm>
        </p:spPr>
        <p:txBody>
          <a:bodyPr>
            <a:normAutofit/>
          </a:bodyPr>
          <a:lstStyle/>
          <a:p>
            <a:r>
              <a:rPr lang="en-US" sz="3200" dirty="0" smtClean="0"/>
              <a:t>Has to be learned, formed through experience</a:t>
            </a:r>
          </a:p>
          <a:p>
            <a:r>
              <a:rPr lang="en-US" sz="3200" dirty="0" smtClean="0"/>
              <a:t>Faith ‘informs’ our conscience, just as other inputs do … </a:t>
            </a:r>
          </a:p>
          <a:p>
            <a:pPr lvl="1" indent="-365760">
              <a:buFont typeface="Wingdings" panose="05000000000000000000" pitchFamily="2" charset="2"/>
              <a:buChar char="Ø"/>
            </a:pPr>
            <a:r>
              <a:rPr lang="en-US" sz="3200" dirty="0" smtClean="0"/>
              <a:t>Worship</a:t>
            </a:r>
          </a:p>
          <a:p>
            <a:pPr lvl="1" indent="-365760">
              <a:buFont typeface="Wingdings" panose="05000000000000000000" pitchFamily="2" charset="2"/>
              <a:buChar char="Ø"/>
            </a:pPr>
            <a:r>
              <a:rPr lang="en-US" sz="3200" dirty="0" smtClean="0"/>
              <a:t>Bible </a:t>
            </a:r>
          </a:p>
          <a:p>
            <a:pPr lvl="1" indent="-365760">
              <a:buFont typeface="Wingdings" panose="05000000000000000000" pitchFamily="2" charset="2"/>
              <a:buChar char="Ø"/>
            </a:pPr>
            <a:r>
              <a:rPr lang="en-US" sz="3200" dirty="0" smtClean="0"/>
              <a:t>Prayer</a:t>
            </a:r>
            <a:endParaRPr lang="en-US" sz="3200"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74" y="1600200"/>
            <a:ext cx="3286125"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a:t>The bottom line … </a:t>
            </a:r>
          </a:p>
        </p:txBody>
      </p:sp>
      <p:sp>
        <p:nvSpPr>
          <p:cNvPr id="3" name="Content Placeholder 2"/>
          <p:cNvSpPr>
            <a:spLocks noGrp="1"/>
          </p:cNvSpPr>
          <p:nvPr>
            <p:ph sz="quarter" idx="1"/>
          </p:nvPr>
        </p:nvSpPr>
        <p:spPr>
          <a:xfrm>
            <a:off x="612648" y="1600200"/>
            <a:ext cx="8226552" cy="2590800"/>
          </a:xfrm>
        </p:spPr>
        <p:txBody>
          <a:bodyPr>
            <a:noAutofit/>
          </a:bodyPr>
          <a:lstStyle/>
          <a:p>
            <a:pPr marL="365760" indent="-365760">
              <a:spcBef>
                <a:spcPts val="300"/>
              </a:spcBef>
              <a:buClr>
                <a:schemeClr val="accent1">
                  <a:lumMod val="50000"/>
                </a:schemeClr>
              </a:buClr>
            </a:pPr>
            <a:r>
              <a:rPr lang="en-US" sz="3100" dirty="0" smtClean="0"/>
              <a:t>Wrong harms … good gives life to us and others </a:t>
            </a:r>
          </a:p>
          <a:p>
            <a:pPr marL="365760" indent="-365760">
              <a:spcBef>
                <a:spcPts val="300"/>
              </a:spcBef>
              <a:buClr>
                <a:schemeClr val="accent1">
                  <a:lumMod val="50000"/>
                </a:schemeClr>
              </a:buClr>
            </a:pPr>
            <a:r>
              <a:rPr lang="en-US" sz="3100" dirty="0" smtClean="0"/>
              <a:t>Ignorance of right and wrong might free us from fault, but we and others could still be harmed</a:t>
            </a:r>
          </a:p>
          <a:p>
            <a:pPr marL="365760" indent="-365760">
              <a:spcBef>
                <a:spcPts val="300"/>
              </a:spcBef>
              <a:buClr>
                <a:schemeClr val="accent1">
                  <a:lumMod val="50000"/>
                </a:schemeClr>
              </a:buClr>
            </a:pPr>
            <a:r>
              <a:rPr lang="en-US" sz="3100" dirty="0" smtClean="0"/>
              <a:t>The importance of forming our conscience properly cannot be understated!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343400"/>
            <a:ext cx="70866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9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14400"/>
          </a:xfrm>
        </p:spPr>
        <p:txBody>
          <a:bodyPr>
            <a:noAutofit/>
          </a:bodyPr>
          <a:lstStyle/>
          <a:p>
            <a:pPr algn="ctr"/>
            <a:r>
              <a:rPr lang="en-US" sz="4800" b="1" i="1" dirty="0"/>
              <a:t>Putting my conscience into practice</a:t>
            </a:r>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pPr>
              <a:buClr>
                <a:schemeClr val="accent1">
                  <a:lumMod val="50000"/>
                </a:schemeClr>
              </a:buClr>
            </a:pPr>
            <a:r>
              <a:rPr lang="en-US" sz="3200" i="1" u="sng" dirty="0" smtClean="0"/>
              <a:t>Acting</a:t>
            </a:r>
            <a:r>
              <a:rPr lang="en-US" sz="3200" dirty="0" smtClean="0"/>
              <a:t> on our conscience is as important as </a:t>
            </a:r>
            <a:r>
              <a:rPr lang="en-US" sz="3200" i="1" dirty="0" smtClean="0"/>
              <a:t>forming</a:t>
            </a:r>
            <a:r>
              <a:rPr lang="en-US" sz="3200" dirty="0" smtClean="0"/>
              <a:t> our conscience</a:t>
            </a:r>
          </a:p>
          <a:p>
            <a:pPr>
              <a:buClr>
                <a:schemeClr val="accent1">
                  <a:lumMod val="50000"/>
                </a:schemeClr>
              </a:buClr>
            </a:pPr>
            <a:r>
              <a:rPr lang="en-US" sz="3200" dirty="0" smtClean="0"/>
              <a:t>The virtue of </a:t>
            </a:r>
            <a:r>
              <a:rPr lang="en-US" sz="3200" b="1" i="1" dirty="0" smtClean="0">
                <a:solidFill>
                  <a:schemeClr val="accent1">
                    <a:lumMod val="50000"/>
                  </a:schemeClr>
                </a:solidFill>
              </a:rPr>
              <a:t>PRUDENCE </a:t>
            </a:r>
            <a:r>
              <a:rPr lang="en-US" sz="3200" dirty="0" smtClean="0"/>
              <a:t>is critical to acting and forming </a:t>
            </a:r>
          </a:p>
          <a:p>
            <a:pPr>
              <a:buClr>
                <a:schemeClr val="accent1">
                  <a:lumMod val="50000"/>
                </a:schemeClr>
              </a:buClr>
            </a:pPr>
            <a:r>
              <a:rPr lang="en-US" sz="3200" i="1" dirty="0" smtClean="0"/>
              <a:t>Right reason in action </a:t>
            </a:r>
            <a:r>
              <a:rPr lang="en-US" sz="3200" dirty="0" smtClean="0"/>
              <a:t>(Aquinas)</a:t>
            </a:r>
          </a:p>
          <a:p>
            <a:pPr>
              <a:buClr>
                <a:schemeClr val="accent1">
                  <a:lumMod val="50000"/>
                </a:schemeClr>
              </a:buClr>
            </a:pPr>
            <a:r>
              <a:rPr lang="en-US" sz="3200" b="1" dirty="0" smtClean="0">
                <a:solidFill>
                  <a:schemeClr val="accent1">
                    <a:lumMod val="50000"/>
                  </a:schemeClr>
                </a:solidFill>
              </a:rPr>
              <a:t>The challenge: aligning principles and circumstances </a:t>
            </a:r>
          </a:p>
          <a:p>
            <a:pPr>
              <a:buClr>
                <a:schemeClr val="accent1">
                  <a:lumMod val="50000"/>
                </a:schemeClr>
              </a:buClr>
            </a:pPr>
            <a:r>
              <a:rPr lang="en-US" sz="3200" dirty="0" smtClean="0"/>
              <a:t>Whatever decision I make .. I own it </a:t>
            </a:r>
          </a:p>
          <a:p>
            <a:pPr>
              <a:buClr>
                <a:schemeClr val="accent1">
                  <a:lumMod val="50000"/>
                </a:schemeClr>
              </a:buClr>
            </a:pPr>
            <a:r>
              <a:rPr lang="en-US" sz="3200" dirty="0" smtClean="0"/>
              <a:t>If it’s the wrong decision, conscience will let me know! </a:t>
            </a:r>
          </a:p>
          <a:p>
            <a:endParaRPr lang="en-US" dirty="0"/>
          </a:p>
        </p:txBody>
      </p:sp>
    </p:spTree>
    <p:extLst>
      <p:ext uri="{BB962C8B-B14F-4D97-AF65-F5344CB8AC3E}">
        <p14:creationId xmlns:p14="http://schemas.microsoft.com/office/powerpoint/2010/main" val="33692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066800"/>
          </a:xfrm>
        </p:spPr>
        <p:txBody>
          <a:bodyPr>
            <a:normAutofit/>
          </a:bodyPr>
          <a:lstStyle/>
          <a:p>
            <a:r>
              <a:rPr lang="en-US" sz="6000" b="1" i="1" dirty="0"/>
              <a:t>Prudence ….</a:t>
            </a:r>
          </a:p>
        </p:txBody>
      </p:sp>
      <p:sp>
        <p:nvSpPr>
          <p:cNvPr id="3" name="Content Placeholder 2"/>
          <p:cNvSpPr>
            <a:spLocks noGrp="1"/>
          </p:cNvSpPr>
          <p:nvPr>
            <p:ph sz="quarter" idx="4294967295"/>
          </p:nvPr>
        </p:nvSpPr>
        <p:spPr>
          <a:xfrm>
            <a:off x="630643" y="1524000"/>
            <a:ext cx="7962357" cy="1905000"/>
          </a:xfrm>
          <a:prstGeom prst="rect">
            <a:avLst/>
          </a:prstGeom>
        </p:spPr>
        <p:txBody>
          <a:bodyPr>
            <a:normAutofit fontScale="92500" lnSpcReduction="10000"/>
          </a:bodyPr>
          <a:lstStyle/>
          <a:p>
            <a:pPr marL="365760" indent="-365760">
              <a:buClr>
                <a:schemeClr val="accent1">
                  <a:lumMod val="50000"/>
                </a:schemeClr>
              </a:buClr>
            </a:pPr>
            <a:r>
              <a:rPr lang="en-US" sz="3900" dirty="0"/>
              <a:t>Right reason in action (Aquinas)</a:t>
            </a:r>
          </a:p>
          <a:p>
            <a:pPr marL="365760" indent="-365760">
              <a:buClr>
                <a:schemeClr val="accent1">
                  <a:lumMod val="50000"/>
                </a:schemeClr>
              </a:buClr>
            </a:pPr>
            <a:r>
              <a:rPr lang="en-US" sz="3900" dirty="0"/>
              <a:t>Governs other virtues</a:t>
            </a:r>
          </a:p>
          <a:p>
            <a:pPr marL="365760" indent="-365760">
              <a:buClr>
                <a:schemeClr val="accent1">
                  <a:lumMod val="50000"/>
                </a:schemeClr>
              </a:buClr>
            </a:pPr>
            <a:r>
              <a:rPr lang="en-US" sz="3900" dirty="0"/>
              <a:t>Sets rules and boundaries</a:t>
            </a:r>
          </a:p>
          <a:p>
            <a:endParaRPr lang="en-US" dirty="0"/>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81400"/>
            <a:ext cx="4021001" cy="2933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3244645"/>
            <a:ext cx="3689555" cy="2554545"/>
          </a:xfrm>
          <a:prstGeom prst="rect">
            <a:avLst/>
          </a:prstGeom>
          <a:noFill/>
        </p:spPr>
        <p:txBody>
          <a:bodyPr wrap="square" rtlCol="0">
            <a:spAutoFit/>
          </a:bodyPr>
          <a:lstStyle/>
          <a:p>
            <a:pPr marL="457200" indent="-457200">
              <a:buClr>
                <a:schemeClr val="accent1">
                  <a:lumMod val="50000"/>
                </a:schemeClr>
              </a:buClr>
              <a:buFont typeface="Wingdings" panose="05000000000000000000" pitchFamily="2" charset="2"/>
              <a:buChar char="Ø"/>
              <a:defRPr/>
            </a:pPr>
            <a:r>
              <a:rPr lang="en-US" sz="3200" dirty="0">
                <a:solidFill>
                  <a:schemeClr val="tx1">
                    <a:lumMod val="85000"/>
                    <a:lumOff val="15000"/>
                  </a:schemeClr>
                </a:solidFill>
              </a:rPr>
              <a:t>Correct judgement</a:t>
            </a:r>
          </a:p>
          <a:p>
            <a:pPr marL="457200" indent="-457200">
              <a:buClr>
                <a:schemeClr val="accent1">
                  <a:lumMod val="50000"/>
                </a:schemeClr>
              </a:buClr>
              <a:buFont typeface="Wingdings" panose="05000000000000000000" pitchFamily="2" charset="2"/>
              <a:buChar char="Ø"/>
            </a:pPr>
            <a:r>
              <a:rPr lang="en-US" sz="3200" dirty="0">
                <a:solidFill>
                  <a:schemeClr val="tx1">
                    <a:lumMod val="85000"/>
                    <a:lumOff val="15000"/>
                  </a:schemeClr>
                </a:solidFill>
              </a:rPr>
              <a:t>Helps form conscience </a:t>
            </a:r>
          </a:p>
          <a:p>
            <a:pPr marL="457200" indent="-457200">
              <a:buClr>
                <a:schemeClr val="accent1">
                  <a:lumMod val="50000"/>
                </a:schemeClr>
              </a:buClr>
              <a:buFont typeface="Wingdings" panose="05000000000000000000" pitchFamily="2" charset="2"/>
              <a:buChar char="Ø"/>
            </a:pPr>
            <a:r>
              <a:rPr lang="en-US" sz="3200" dirty="0">
                <a:solidFill>
                  <a:schemeClr val="tx1">
                    <a:lumMod val="85000"/>
                    <a:lumOff val="15000"/>
                  </a:schemeClr>
                </a:solidFill>
              </a:rPr>
              <a:t>Is necessary for correct judgement</a:t>
            </a:r>
          </a:p>
        </p:txBody>
      </p:sp>
    </p:spTree>
    <p:extLst>
      <p:ext uri="{BB962C8B-B14F-4D97-AF65-F5344CB8AC3E}">
        <p14:creationId xmlns:p14="http://schemas.microsoft.com/office/powerpoint/2010/main" val="35726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b="1" i="1" dirty="0" smtClean="0"/>
              <a:t>Freedom of conscience … </a:t>
            </a:r>
            <a:endParaRPr lang="en-US" sz="6000" b="1" i="1" dirty="0"/>
          </a:p>
        </p:txBody>
      </p:sp>
      <p:sp>
        <p:nvSpPr>
          <p:cNvPr id="6" name="Content Placeholder 5"/>
          <p:cNvSpPr>
            <a:spLocks noGrp="1"/>
          </p:cNvSpPr>
          <p:nvPr>
            <p:ph sz="quarter" idx="1"/>
          </p:nvPr>
        </p:nvSpPr>
        <p:spPr>
          <a:xfrm>
            <a:off x="495363" y="1524000"/>
            <a:ext cx="8232648" cy="3657600"/>
          </a:xfrm>
        </p:spPr>
        <p:txBody>
          <a:bodyPr>
            <a:normAutofit/>
          </a:bodyPr>
          <a:lstStyle/>
          <a:p>
            <a:pPr marL="514350" indent="-514350">
              <a:buClr>
                <a:schemeClr val="accent1">
                  <a:lumMod val="50000"/>
                </a:schemeClr>
              </a:buClr>
              <a:buFont typeface="+mj-lt"/>
              <a:buAutoNum type="arabicPeriod"/>
            </a:pPr>
            <a:r>
              <a:rPr lang="en-US" sz="3400" dirty="0" smtClean="0"/>
              <a:t>My conscience is my conscience – no one else may impose judgment on my conscience </a:t>
            </a:r>
          </a:p>
          <a:p>
            <a:pPr marL="514350" indent="-514350">
              <a:buClr>
                <a:schemeClr val="accent1">
                  <a:lumMod val="50000"/>
                </a:schemeClr>
              </a:buClr>
              <a:buFont typeface="+mj-lt"/>
              <a:buAutoNum type="arabicPeriod"/>
            </a:pPr>
            <a:r>
              <a:rPr lang="en-US" sz="3400" dirty="0" smtClean="0"/>
              <a:t>No civil government has the right to tell me what I must believe or what religion to practice</a:t>
            </a:r>
          </a:p>
          <a:p>
            <a:pPr marL="514350" indent="-514350">
              <a:buFont typeface="+mj-lt"/>
              <a:buAutoNum type="arabicPeriod"/>
            </a:pPr>
            <a:endParaRPr lang="en-US" dirty="0"/>
          </a:p>
        </p:txBody>
      </p:sp>
      <p:pic>
        <p:nvPicPr>
          <p:cNvPr id="2050" name="Picture 2" descr="Image result for coex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800600"/>
            <a:ext cx="7546975" cy="193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Autofit/>
          </a:bodyPr>
          <a:lstStyle/>
          <a:p>
            <a:r>
              <a:rPr lang="en-US" sz="6000" b="1" i="1" dirty="0"/>
              <a:t>Reflection</a:t>
            </a:r>
          </a:p>
        </p:txBody>
      </p:sp>
      <p:sp>
        <p:nvSpPr>
          <p:cNvPr id="3" name="Content Placeholder 2"/>
          <p:cNvSpPr>
            <a:spLocks noGrp="1"/>
          </p:cNvSpPr>
          <p:nvPr>
            <p:ph sz="quarter" idx="1"/>
          </p:nvPr>
        </p:nvSpPr>
        <p:spPr/>
        <p:txBody>
          <a:bodyPr/>
          <a:lstStyle/>
          <a:p>
            <a:pPr marL="342900" marR="0" lvl="0" indent="-342900">
              <a:spcBef>
                <a:spcPts val="0"/>
              </a:spcBef>
              <a:spcAft>
                <a:spcPts val="1200"/>
              </a:spcAft>
              <a:buFont typeface="+mj-lt"/>
              <a:buAutoNum type="arabicPeriod"/>
            </a:pPr>
            <a:r>
              <a:rPr lang="en-US" sz="3200" dirty="0">
                <a:latin typeface="Arial"/>
                <a:ea typeface="Calibri"/>
                <a:cs typeface="Times New Roman"/>
              </a:rPr>
              <a:t>Where did you see conscience at work in the Union officer?  Explain. </a:t>
            </a:r>
            <a:endParaRPr lang="en-US" sz="2800" dirty="0">
              <a:latin typeface="Calibri"/>
              <a:ea typeface="Calibri"/>
              <a:cs typeface="Times New Roman"/>
            </a:endParaRPr>
          </a:p>
          <a:p>
            <a:pPr marL="342900" marR="0" lvl="0" indent="-342900">
              <a:spcBef>
                <a:spcPts val="0"/>
              </a:spcBef>
              <a:spcAft>
                <a:spcPts val="1200"/>
              </a:spcAft>
              <a:buFont typeface="+mj-lt"/>
              <a:buAutoNum type="arabicPeriod"/>
            </a:pPr>
            <a:r>
              <a:rPr lang="en-US" sz="3200" dirty="0">
                <a:latin typeface="Arial"/>
                <a:ea typeface="Calibri"/>
                <a:cs typeface="Times New Roman"/>
              </a:rPr>
              <a:t>Where did you see conscience at work in the Confederate spy?  Explain. </a:t>
            </a:r>
            <a:endParaRPr lang="en-US" sz="2800" dirty="0">
              <a:latin typeface="Calibri"/>
              <a:ea typeface="Calibri"/>
              <a:cs typeface="Times New Roman"/>
            </a:endParaRPr>
          </a:p>
          <a:p>
            <a:pPr marL="342900" marR="0" lvl="0" indent="-342900">
              <a:spcBef>
                <a:spcPts val="0"/>
              </a:spcBef>
              <a:spcAft>
                <a:spcPts val="600"/>
              </a:spcAft>
              <a:buFont typeface="+mj-lt"/>
              <a:buAutoNum type="arabicPeriod"/>
            </a:pPr>
            <a:r>
              <a:rPr lang="en-US" sz="3200" dirty="0">
                <a:latin typeface="Arial"/>
                <a:ea typeface="Calibri"/>
                <a:cs typeface="Times New Roman"/>
              </a:rPr>
              <a:t>How did the role of conscience determine the outcome of this story?  Explain. </a:t>
            </a:r>
            <a:endParaRPr lang="en-US" sz="2800" dirty="0">
              <a:latin typeface="Calibri"/>
              <a:ea typeface="Calibri"/>
              <a:cs typeface="Times New Roman"/>
            </a:endParaRPr>
          </a:p>
          <a:p>
            <a:endParaRPr lang="en-US" dirty="0"/>
          </a:p>
        </p:txBody>
      </p:sp>
    </p:spTree>
    <p:extLst>
      <p:ext uri="{BB962C8B-B14F-4D97-AF65-F5344CB8AC3E}">
        <p14:creationId xmlns:p14="http://schemas.microsoft.com/office/powerpoint/2010/main" val="2167650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6594113"/>
          </a:xfrm>
          <a:prstGeom prst="rect">
            <a:avLst/>
          </a:prstGeom>
        </p:spPr>
        <p:txBody>
          <a:bodyPr wrap="square">
            <a:spAutoFit/>
          </a:bodyPr>
          <a:lstStyle/>
          <a:p>
            <a:pPr marL="457200" indent="-457200">
              <a:spcAft>
                <a:spcPts val="300"/>
              </a:spcAft>
              <a:buFont typeface="+mj-lt"/>
              <a:buAutoNum type="arabicPeriod"/>
            </a:pPr>
            <a:r>
              <a:rPr lang="en-US" sz="2700" dirty="0">
                <a:latin typeface="Arial"/>
                <a:ea typeface="Calibri"/>
                <a:cs typeface="Times New Roman"/>
              </a:rPr>
              <a:t>Blessed are the poor in spirit, for theirs is the kingdom of heaven</a:t>
            </a:r>
          </a:p>
          <a:p>
            <a:pPr marL="457200" indent="-457200">
              <a:spcAft>
                <a:spcPts val="300"/>
              </a:spcAft>
              <a:buFont typeface="+mj-lt"/>
              <a:buAutoNum type="arabicPeriod"/>
            </a:pPr>
            <a:r>
              <a:rPr lang="en-US" sz="2700" dirty="0">
                <a:latin typeface="Arial"/>
                <a:ea typeface="Calibri"/>
                <a:cs typeface="Times New Roman"/>
              </a:rPr>
              <a:t>Blessed are they who mourn, for they will be comforted.</a:t>
            </a:r>
          </a:p>
          <a:p>
            <a:pPr marL="457200" indent="-457200">
              <a:spcAft>
                <a:spcPts val="300"/>
              </a:spcAft>
              <a:buFont typeface="+mj-lt"/>
              <a:buAutoNum type="arabicPeriod"/>
            </a:pPr>
            <a:r>
              <a:rPr lang="en-US" sz="2700" dirty="0">
                <a:latin typeface="Arial"/>
                <a:ea typeface="Calibri"/>
                <a:cs typeface="Times New Roman"/>
              </a:rPr>
              <a:t>Blessed are the meek, for they will inherit the land</a:t>
            </a:r>
          </a:p>
          <a:p>
            <a:pPr marL="457200" indent="-457200">
              <a:spcAft>
                <a:spcPts val="300"/>
              </a:spcAft>
              <a:buFont typeface="+mj-lt"/>
              <a:buAutoNum type="arabicPeriod"/>
            </a:pPr>
            <a:r>
              <a:rPr lang="en-US" sz="2700" dirty="0">
                <a:latin typeface="Arial"/>
                <a:ea typeface="Calibri"/>
                <a:cs typeface="Times New Roman"/>
              </a:rPr>
              <a:t>Blessed are they who hunger and thirst for righteousness for they will be satisfied</a:t>
            </a:r>
          </a:p>
          <a:p>
            <a:pPr marL="457200" indent="-457200">
              <a:spcAft>
                <a:spcPts val="300"/>
              </a:spcAft>
              <a:buFont typeface="+mj-lt"/>
              <a:buAutoNum type="arabicPeriod"/>
            </a:pPr>
            <a:r>
              <a:rPr lang="en-US" sz="2700" dirty="0">
                <a:latin typeface="Arial"/>
                <a:ea typeface="Calibri"/>
                <a:cs typeface="Times New Roman"/>
              </a:rPr>
              <a:t>Blessed are the merciful, for they will be shown mercy</a:t>
            </a:r>
          </a:p>
          <a:p>
            <a:pPr marL="457200" indent="-457200">
              <a:spcAft>
                <a:spcPts val="300"/>
              </a:spcAft>
              <a:buFont typeface="+mj-lt"/>
              <a:buAutoNum type="arabicPeriod"/>
            </a:pPr>
            <a:r>
              <a:rPr lang="en-US" sz="2700" dirty="0">
                <a:latin typeface="Arial"/>
                <a:ea typeface="Calibri"/>
                <a:cs typeface="Times New Roman"/>
              </a:rPr>
              <a:t>Blessed are the clean (pure) of heart, for they will see God</a:t>
            </a:r>
          </a:p>
          <a:p>
            <a:pPr marL="457200" indent="-457200">
              <a:spcAft>
                <a:spcPts val="300"/>
              </a:spcAft>
              <a:buFont typeface="+mj-lt"/>
              <a:buAutoNum type="arabicPeriod"/>
            </a:pPr>
            <a:r>
              <a:rPr lang="en-US" sz="2700" dirty="0">
                <a:latin typeface="Arial"/>
                <a:ea typeface="Calibri"/>
                <a:cs typeface="Times New Roman"/>
              </a:rPr>
              <a:t>Blessed are the peacemakers, for they will be called children of God</a:t>
            </a:r>
          </a:p>
          <a:p>
            <a:pPr marL="457200" indent="-457200">
              <a:buFont typeface="+mj-lt"/>
              <a:buAutoNum type="arabicPeriod"/>
            </a:pPr>
            <a:r>
              <a:rPr lang="en-US" sz="2700" dirty="0">
                <a:latin typeface="Arial"/>
                <a:ea typeface="Calibri"/>
                <a:cs typeface="Times New Roman"/>
              </a:rPr>
              <a:t>Blessed are those who are persecuted for the sake of righteousness for theirs in the kingdom of heaven</a:t>
            </a:r>
            <a:endParaRPr lang="en-US" sz="2700" dirty="0">
              <a:effectLst/>
              <a:latin typeface="Arial"/>
              <a:ea typeface="Calibri"/>
              <a:cs typeface="Times New Roman"/>
            </a:endParaRPr>
          </a:p>
        </p:txBody>
      </p:sp>
    </p:spTree>
    <p:extLst>
      <p:ext uri="{BB962C8B-B14F-4D97-AF65-F5344CB8AC3E}">
        <p14:creationId xmlns:p14="http://schemas.microsoft.com/office/powerpoint/2010/main" val="247902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Conscience</a:t>
            </a:r>
            <a:endParaRPr lang="en-US" sz="6000" b="1" dirty="0"/>
          </a:p>
        </p:txBody>
      </p:sp>
      <p:sp>
        <p:nvSpPr>
          <p:cNvPr id="3" name="Content Placeholder 2"/>
          <p:cNvSpPr>
            <a:spLocks noGrp="1"/>
          </p:cNvSpPr>
          <p:nvPr>
            <p:ph sz="quarter" idx="1"/>
          </p:nvPr>
        </p:nvSpPr>
        <p:spPr>
          <a:xfrm>
            <a:off x="612648" y="1600200"/>
            <a:ext cx="8302752" cy="4495800"/>
          </a:xfrm>
        </p:spPr>
        <p:txBody>
          <a:bodyPr/>
          <a:lstStyle/>
          <a:p>
            <a:pPr>
              <a:buClr>
                <a:schemeClr val="accent1">
                  <a:lumMod val="50000"/>
                </a:schemeClr>
              </a:buClr>
              <a:buFont typeface="Wingdings" panose="05000000000000000000" pitchFamily="2" charset="2"/>
              <a:buChar char="q"/>
            </a:pPr>
            <a:r>
              <a:rPr lang="en-US" sz="3600" b="1" dirty="0" smtClean="0"/>
              <a:t>Defined: </a:t>
            </a:r>
          </a:p>
          <a:p>
            <a:pPr lvl="1">
              <a:buClr>
                <a:schemeClr val="accent1">
                  <a:lumMod val="50000"/>
                </a:schemeClr>
              </a:buClr>
              <a:buFont typeface="Wingdings" panose="05000000000000000000" pitchFamily="2" charset="2"/>
              <a:buChar char="Ø"/>
            </a:pPr>
            <a:r>
              <a:rPr lang="en-US" sz="3600" b="1" i="1" dirty="0" smtClean="0">
                <a:solidFill>
                  <a:srgbClr val="C00000"/>
                </a:solidFill>
              </a:rPr>
              <a:t>the power of making a judgment between good and </a:t>
            </a:r>
            <a:r>
              <a:rPr lang="en-US" sz="3600" b="1" i="1" dirty="0" smtClean="0">
                <a:solidFill>
                  <a:srgbClr val="C00000"/>
                </a:solidFill>
              </a:rPr>
              <a:t>evil … doing the </a:t>
            </a:r>
            <a:r>
              <a:rPr lang="en-US" sz="3600" b="1" i="1" u="sng" dirty="0" smtClean="0">
                <a:solidFill>
                  <a:srgbClr val="C00000"/>
                </a:solidFill>
              </a:rPr>
              <a:t>right thing</a:t>
            </a:r>
            <a:endParaRPr lang="en-US" sz="3600" b="1" i="1" u="sng" dirty="0" smtClean="0">
              <a:solidFill>
                <a:srgbClr val="C00000"/>
              </a:solidFill>
            </a:endParaRPr>
          </a:p>
          <a:p>
            <a:pPr>
              <a:buClr>
                <a:schemeClr val="accent1">
                  <a:lumMod val="50000"/>
                </a:schemeClr>
              </a:buClr>
              <a:buFont typeface="Wingdings" panose="05000000000000000000" pitchFamily="2" charset="2"/>
              <a:buChar char="q"/>
            </a:pPr>
            <a:r>
              <a:rPr lang="en-US" sz="3600" dirty="0"/>
              <a:t>How do moral </a:t>
            </a:r>
            <a:r>
              <a:rPr lang="en-US" sz="3600" dirty="0" smtClean="0"/>
              <a:t>principles </a:t>
            </a:r>
            <a:r>
              <a:rPr lang="en-US" sz="3600" dirty="0"/>
              <a:t>and values apply to a concrete situation</a:t>
            </a:r>
            <a:r>
              <a:rPr lang="en-US" sz="3600" dirty="0" smtClean="0"/>
              <a:t>?</a:t>
            </a:r>
          </a:p>
          <a:p>
            <a:pPr>
              <a:buClr>
                <a:schemeClr val="accent1">
                  <a:lumMod val="50000"/>
                </a:schemeClr>
              </a:buClr>
              <a:buFont typeface="Wingdings" panose="05000000000000000000" pitchFamily="2" charset="2"/>
              <a:buChar char="q"/>
            </a:pPr>
            <a:r>
              <a:rPr lang="en-US" sz="3600" dirty="0" smtClean="0"/>
              <a:t>What is the </a:t>
            </a:r>
            <a:r>
              <a:rPr lang="en-US" sz="3600" b="1" dirty="0" smtClean="0">
                <a:solidFill>
                  <a:srgbClr val="C00000"/>
                </a:solidFill>
              </a:rPr>
              <a:t>right thing </a:t>
            </a:r>
            <a:r>
              <a:rPr lang="en-US" sz="3600" dirty="0" smtClean="0"/>
              <a:t>for me to do? </a:t>
            </a:r>
            <a:endParaRPr lang="en-US" sz="3600" dirty="0"/>
          </a:p>
          <a:p>
            <a:endParaRPr lang="en-US" dirty="0" smtClean="0"/>
          </a:p>
        </p:txBody>
      </p:sp>
    </p:spTree>
    <p:extLst>
      <p:ext uri="{BB962C8B-B14F-4D97-AF65-F5344CB8AC3E}">
        <p14:creationId xmlns:p14="http://schemas.microsoft.com/office/powerpoint/2010/main" val="56026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bible say?</a:t>
            </a:r>
            <a:endParaRPr lang="en-US" b="1"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sz="2400" dirty="0"/>
              <a:t>And your ears shall hear a word behind you: “This is the way; walk in it,” when you would turn to the right or the </a:t>
            </a:r>
            <a:r>
              <a:rPr lang="en-US" sz="2400" dirty="0" smtClean="0"/>
              <a:t>left.      Isaiah 30:21</a:t>
            </a:r>
            <a:endParaRPr lang="en-US" sz="2400" dirty="0"/>
          </a:p>
          <a:p>
            <a:r>
              <a:rPr lang="en-US" sz="2400" dirty="0"/>
              <a:t>Pray for us, for we are sure that we have a clear conscience, desiring to act honorably in all things</a:t>
            </a:r>
            <a:r>
              <a:rPr lang="en-US" sz="2400" dirty="0" smtClean="0"/>
              <a:t>.  Hebrews 13:18 </a:t>
            </a:r>
          </a:p>
          <a:p>
            <a:r>
              <a:rPr lang="en-US" sz="2400" dirty="0" smtClean="0"/>
              <a:t>They (Gentiles) show </a:t>
            </a:r>
            <a:r>
              <a:rPr lang="en-US" sz="2400" dirty="0"/>
              <a:t>that the demands of the law are written in their hearts</a:t>
            </a:r>
            <a:r>
              <a:rPr lang="en-US" sz="2400" dirty="0" smtClean="0"/>
              <a:t>, </a:t>
            </a:r>
            <a:r>
              <a:rPr lang="en-US" sz="2400" dirty="0"/>
              <a:t>while their conscience also bears witness and their conflicting thoughts accuse or even defend them on the day when, according to my gospel, God will judge people’s hidden works through Christ </a:t>
            </a:r>
            <a:r>
              <a:rPr lang="en-US" sz="2400" dirty="0" smtClean="0"/>
              <a:t>Jesus. </a:t>
            </a:r>
            <a:r>
              <a:rPr lang="en-US" sz="2400" dirty="0"/>
              <a:t>Romans 2:12-16</a:t>
            </a:r>
          </a:p>
          <a:p>
            <a:endParaRPr lang="en-US" sz="2400" dirty="0"/>
          </a:p>
          <a:p>
            <a:endParaRPr lang="en-US" dirty="0"/>
          </a:p>
        </p:txBody>
      </p:sp>
    </p:spTree>
    <p:extLst>
      <p:ext uri="{BB962C8B-B14F-4D97-AF65-F5344CB8AC3E}">
        <p14:creationId xmlns:p14="http://schemas.microsoft.com/office/powerpoint/2010/main" val="1751099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Catechism say? </a:t>
            </a:r>
            <a:endParaRPr lang="en-US" b="1" dirty="0"/>
          </a:p>
        </p:txBody>
      </p:sp>
      <p:sp>
        <p:nvSpPr>
          <p:cNvPr id="3" name="Content Placeholder 2"/>
          <p:cNvSpPr>
            <a:spLocks noGrp="1"/>
          </p:cNvSpPr>
          <p:nvPr>
            <p:ph sz="quarter" idx="1"/>
          </p:nvPr>
        </p:nvSpPr>
        <p:spPr>
          <a:xfrm>
            <a:off x="612648" y="1600200"/>
            <a:ext cx="8153400" cy="5105400"/>
          </a:xfrm>
        </p:spPr>
        <p:txBody>
          <a:bodyPr>
            <a:normAutofit lnSpcReduction="10000"/>
          </a:bodyPr>
          <a:lstStyle/>
          <a:p>
            <a:r>
              <a:rPr lang="en-US" sz="2500" b="1" dirty="0" smtClean="0"/>
              <a:t>1778:  </a:t>
            </a:r>
            <a:r>
              <a:rPr lang="en-US" sz="2500" dirty="0" smtClean="0"/>
              <a:t>Conscience </a:t>
            </a:r>
            <a:r>
              <a:rPr lang="en-US" sz="2500" dirty="0"/>
              <a:t>is a </a:t>
            </a:r>
            <a:r>
              <a:rPr lang="en-US" sz="2500" b="1" dirty="0"/>
              <a:t>judgment of reason </a:t>
            </a:r>
            <a:r>
              <a:rPr lang="en-US" sz="2500" dirty="0"/>
              <a:t>whereby the human person recognizes the moral quality of a concrete act that he is going to perform, is in the process of performing, or has already completed</a:t>
            </a:r>
            <a:r>
              <a:rPr lang="en-US" sz="2500" dirty="0" smtClean="0"/>
              <a:t>.  </a:t>
            </a:r>
            <a:r>
              <a:rPr lang="en-US" sz="2500" dirty="0"/>
              <a:t>In all he says and does, man is obliged to follow faithfully what he knows to be just and right. </a:t>
            </a:r>
            <a:r>
              <a:rPr lang="en-US" sz="2500" dirty="0" smtClean="0"/>
              <a:t> It </a:t>
            </a:r>
            <a:r>
              <a:rPr lang="en-US" sz="2500" dirty="0"/>
              <a:t>is by the judgment of his conscience that man perceives and recognizes the prescriptions of the divine law:</a:t>
            </a:r>
          </a:p>
          <a:p>
            <a:pPr marL="594360" lvl="2" indent="0">
              <a:buNone/>
            </a:pPr>
            <a:r>
              <a:rPr lang="en-US" sz="2100" dirty="0"/>
              <a:t>Conscience is a law of the mind; yet [Christians] would not grant that it is nothing more; I mean that it was not a dictate, nor conveyed the notion of responsibility, of duty, of a threat and a promise. . . . [Conscience] is a messenger of him, who, both in nature and in grace, speaks to us behind a veil, and teaches and rules us by his representatives. Conscience is the aboriginal Vicar of Christ</a:t>
            </a:r>
            <a:r>
              <a:rPr lang="en-US" sz="2100" dirty="0" smtClean="0"/>
              <a:t>. </a:t>
            </a:r>
          </a:p>
          <a:p>
            <a:pPr marL="594360" lvl="2" indent="0">
              <a:buNone/>
            </a:pPr>
            <a:r>
              <a:rPr lang="en-US" sz="2100" dirty="0" smtClean="0"/>
              <a:t>John Cardinal Newman</a:t>
            </a:r>
            <a:endParaRPr lang="en-US" sz="2100" dirty="0"/>
          </a:p>
        </p:txBody>
      </p:sp>
    </p:spTree>
    <p:extLst>
      <p:ext uri="{BB962C8B-B14F-4D97-AF65-F5344CB8AC3E}">
        <p14:creationId xmlns:p14="http://schemas.microsoft.com/office/powerpoint/2010/main" val="914227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Autofit/>
          </a:bodyPr>
          <a:lstStyle/>
          <a:p>
            <a:r>
              <a:rPr lang="en-US" sz="4800" b="1" dirty="0" smtClean="0"/>
              <a:t>The </a:t>
            </a:r>
            <a:r>
              <a:rPr lang="en-US" sz="4800" b="1" i="1" dirty="0" smtClean="0">
                <a:solidFill>
                  <a:srgbClr val="C00000"/>
                </a:solidFill>
              </a:rPr>
              <a:t>right thing </a:t>
            </a:r>
            <a:r>
              <a:rPr lang="en-US" sz="4800" b="1" dirty="0" smtClean="0"/>
              <a:t>depends upon … </a:t>
            </a:r>
            <a:endParaRPr lang="en-US" sz="4800" b="1" dirty="0"/>
          </a:p>
        </p:txBody>
      </p:sp>
      <p:sp>
        <p:nvSpPr>
          <p:cNvPr id="3" name="Content Placeholder 2"/>
          <p:cNvSpPr>
            <a:spLocks noGrp="1"/>
          </p:cNvSpPr>
          <p:nvPr>
            <p:ph sz="quarter" idx="1"/>
          </p:nvPr>
        </p:nvSpPr>
        <p:spPr>
          <a:xfrm>
            <a:off x="304800" y="1600200"/>
            <a:ext cx="4035552" cy="4495800"/>
          </a:xfrm>
        </p:spPr>
        <p:txBody>
          <a:bodyPr>
            <a:normAutofit/>
          </a:bodyPr>
          <a:lstStyle/>
          <a:p>
            <a:pPr marL="514350" indent="-514350">
              <a:buClr>
                <a:schemeClr val="accent1">
                  <a:lumMod val="50000"/>
                </a:schemeClr>
              </a:buClr>
              <a:buFont typeface="+mj-lt"/>
              <a:buAutoNum type="arabicPeriod"/>
            </a:pPr>
            <a:r>
              <a:rPr lang="en-US" sz="4800" dirty="0" smtClean="0"/>
              <a:t>Knowledge</a:t>
            </a:r>
          </a:p>
          <a:p>
            <a:pPr marL="514350" indent="-514350">
              <a:buClr>
                <a:schemeClr val="accent1">
                  <a:lumMod val="50000"/>
                </a:schemeClr>
              </a:buClr>
              <a:buFont typeface="+mj-lt"/>
              <a:buAutoNum type="arabicPeriod"/>
            </a:pPr>
            <a:r>
              <a:rPr lang="en-US" sz="4800" dirty="0" smtClean="0"/>
              <a:t>Evaluation</a:t>
            </a:r>
          </a:p>
          <a:p>
            <a:pPr marL="514350" indent="-514350">
              <a:buClr>
                <a:schemeClr val="accent1">
                  <a:lumMod val="50000"/>
                </a:schemeClr>
              </a:buClr>
              <a:buFont typeface="+mj-lt"/>
              <a:buAutoNum type="arabicPeriod"/>
            </a:pPr>
            <a:r>
              <a:rPr lang="en-US" sz="4800" dirty="0" smtClean="0"/>
              <a:t>Application</a:t>
            </a:r>
            <a:endParaRPr lang="en-US" sz="4800"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743200"/>
            <a:ext cx="5014327" cy="394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i="1" dirty="0" smtClean="0"/>
              <a:t>Knowledge …</a:t>
            </a:r>
            <a:endParaRPr lang="en-US" sz="6000" b="1" i="1" dirty="0"/>
          </a:p>
        </p:txBody>
      </p:sp>
      <p:sp>
        <p:nvSpPr>
          <p:cNvPr id="3" name="Content Placeholder 2"/>
          <p:cNvSpPr>
            <a:spLocks noGrp="1"/>
          </p:cNvSpPr>
          <p:nvPr>
            <p:ph sz="quarter" idx="1"/>
          </p:nvPr>
        </p:nvSpPr>
        <p:spPr>
          <a:xfrm>
            <a:off x="4191000" y="1752600"/>
            <a:ext cx="4498848" cy="4495800"/>
          </a:xfrm>
        </p:spPr>
        <p:txBody>
          <a:bodyPr>
            <a:normAutofit/>
          </a:bodyPr>
          <a:lstStyle/>
          <a:p>
            <a:pPr marL="365760" indent="-365760">
              <a:buClr>
                <a:schemeClr val="accent1">
                  <a:lumMod val="50000"/>
                </a:schemeClr>
              </a:buClr>
              <a:buFont typeface="Wingdings" panose="05000000000000000000" pitchFamily="2" charset="2"/>
              <a:buChar char="q"/>
            </a:pPr>
            <a:r>
              <a:rPr lang="en-US" sz="3600" dirty="0" smtClean="0"/>
              <a:t>Need to know first what </a:t>
            </a:r>
            <a:r>
              <a:rPr lang="en-US" sz="3600" i="1" dirty="0" smtClean="0"/>
              <a:t>‘right’ </a:t>
            </a:r>
            <a:r>
              <a:rPr lang="en-US" sz="3600" dirty="0" smtClean="0"/>
              <a:t>is … what it looks like</a:t>
            </a:r>
          </a:p>
          <a:p>
            <a:pPr marL="365760" indent="-365760">
              <a:buClr>
                <a:schemeClr val="accent1">
                  <a:lumMod val="50000"/>
                </a:schemeClr>
              </a:buClr>
              <a:buFont typeface="Wingdings" panose="05000000000000000000" pitchFamily="2" charset="2"/>
              <a:buChar char="q"/>
            </a:pPr>
            <a:r>
              <a:rPr lang="en-US" sz="3600" dirty="0" smtClean="0"/>
              <a:t>Need to know and understand the ‘rules’ and boundaries</a:t>
            </a:r>
          </a:p>
          <a:p>
            <a:pPr marL="365760" indent="-365760">
              <a:buClr>
                <a:schemeClr val="accent1">
                  <a:lumMod val="50000"/>
                </a:schemeClr>
              </a:buClr>
              <a:buFont typeface="Wingdings" panose="05000000000000000000" pitchFamily="2" charset="2"/>
              <a:buChar char="q"/>
            </a:pPr>
            <a:r>
              <a:rPr lang="en-US" sz="3600" dirty="0" smtClean="0"/>
              <a:t>Learned behavior</a:t>
            </a:r>
            <a:endParaRPr lang="en-US" sz="36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86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i="1" dirty="0" smtClean="0"/>
              <a:t>Evaluation … </a:t>
            </a:r>
            <a:endParaRPr lang="en-US" sz="6000" b="1" i="1" dirty="0"/>
          </a:p>
        </p:txBody>
      </p:sp>
      <p:sp>
        <p:nvSpPr>
          <p:cNvPr id="3" name="Content Placeholder 2"/>
          <p:cNvSpPr>
            <a:spLocks noGrp="1"/>
          </p:cNvSpPr>
          <p:nvPr>
            <p:ph sz="quarter" idx="1"/>
          </p:nvPr>
        </p:nvSpPr>
        <p:spPr>
          <a:xfrm>
            <a:off x="457200" y="1747684"/>
            <a:ext cx="3657600" cy="4495800"/>
          </a:xfrm>
        </p:spPr>
        <p:txBody>
          <a:bodyPr>
            <a:normAutofit/>
          </a:bodyPr>
          <a:lstStyle/>
          <a:p>
            <a:pPr marL="365760" indent="-365760">
              <a:buClr>
                <a:schemeClr val="accent1">
                  <a:lumMod val="50000"/>
                </a:schemeClr>
              </a:buClr>
            </a:pPr>
            <a:r>
              <a:rPr lang="en-US" sz="3600" dirty="0" smtClean="0"/>
              <a:t>Size up your situation</a:t>
            </a:r>
          </a:p>
          <a:p>
            <a:pPr marL="365760" indent="-365760">
              <a:buClr>
                <a:schemeClr val="accent1">
                  <a:lumMod val="50000"/>
                </a:schemeClr>
              </a:buClr>
            </a:pPr>
            <a:r>
              <a:rPr lang="en-US" sz="3600" dirty="0" smtClean="0"/>
              <a:t>Prioritize      what’s    important</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61" y="1752600"/>
            <a:ext cx="5715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i="1" dirty="0"/>
              <a:t>Application … </a:t>
            </a:r>
          </a:p>
        </p:txBody>
      </p:sp>
      <p:sp>
        <p:nvSpPr>
          <p:cNvPr id="3" name="Content Placeholder 2"/>
          <p:cNvSpPr>
            <a:spLocks noGrp="1"/>
          </p:cNvSpPr>
          <p:nvPr>
            <p:ph sz="quarter" idx="1"/>
          </p:nvPr>
        </p:nvSpPr>
        <p:spPr/>
        <p:txBody>
          <a:bodyPr>
            <a:normAutofit/>
          </a:bodyPr>
          <a:lstStyle/>
          <a:p>
            <a:pPr marL="365760" indent="-365760">
              <a:buClr>
                <a:schemeClr val="accent1">
                  <a:lumMod val="50000"/>
                </a:schemeClr>
              </a:buClr>
            </a:pPr>
            <a:r>
              <a:rPr lang="en-US" sz="3600" dirty="0" smtClean="0"/>
              <a:t>Matching our moral principles and values to our individual circumstances </a:t>
            </a:r>
            <a:endParaRPr lang="en-US" sz="3600" dirty="0"/>
          </a:p>
        </p:txBody>
      </p:sp>
      <p:pic>
        <p:nvPicPr>
          <p:cNvPr id="3074" name="Picture 2" descr="Image result for ap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755186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9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i="1" dirty="0"/>
              <a:t>Following my conscience … </a:t>
            </a:r>
          </a:p>
        </p:txBody>
      </p:sp>
      <p:sp>
        <p:nvSpPr>
          <p:cNvPr id="3" name="Content Placeholder 2"/>
          <p:cNvSpPr>
            <a:spLocks noGrp="1"/>
          </p:cNvSpPr>
          <p:nvPr>
            <p:ph sz="quarter" idx="1"/>
          </p:nvPr>
        </p:nvSpPr>
        <p:spPr>
          <a:xfrm>
            <a:off x="609600" y="1447800"/>
            <a:ext cx="7597902" cy="3200400"/>
          </a:xfrm>
        </p:spPr>
        <p:txBody>
          <a:bodyPr>
            <a:noAutofit/>
          </a:bodyPr>
          <a:lstStyle/>
          <a:p>
            <a:pPr marL="365760" indent="-365760">
              <a:buClr>
                <a:schemeClr val="accent1">
                  <a:lumMod val="50000"/>
                </a:schemeClr>
              </a:buClr>
            </a:pPr>
            <a:r>
              <a:rPr lang="en-US" sz="3800" dirty="0" smtClean="0"/>
              <a:t>Our conscience is the FINAL NORM for judging the morality of our action</a:t>
            </a:r>
          </a:p>
          <a:p>
            <a:pPr marL="365760" indent="-365760">
              <a:buClr>
                <a:schemeClr val="accent1">
                  <a:lumMod val="50000"/>
                </a:schemeClr>
              </a:buClr>
            </a:pPr>
            <a:r>
              <a:rPr lang="en-US" sz="3800" dirty="0" smtClean="0"/>
              <a:t>We must follow our conscience even when it’s wrong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0"/>
            <a:ext cx="5562600"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5663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1997</TotalTime>
  <Words>766</Words>
  <Application>Microsoft Office PowerPoint</Application>
  <PresentationFormat>On-screen Show (4:3)</PresentationFormat>
  <Paragraphs>74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CONSCIENCE</vt:lpstr>
      <vt:lpstr>Conscience</vt:lpstr>
      <vt:lpstr>What does the bible say?</vt:lpstr>
      <vt:lpstr>What does the Catechism say? </vt:lpstr>
      <vt:lpstr>The right thing depends upon … </vt:lpstr>
      <vt:lpstr>Knowledge …</vt:lpstr>
      <vt:lpstr>Evaluation … </vt:lpstr>
      <vt:lpstr>Application … </vt:lpstr>
      <vt:lpstr>Following my conscience … </vt:lpstr>
      <vt:lpstr>Forming my conscience … </vt:lpstr>
      <vt:lpstr>The bottom line … </vt:lpstr>
      <vt:lpstr>Putting my conscience into practice</vt:lpstr>
      <vt:lpstr>Prudence ….</vt:lpstr>
      <vt:lpstr>Freedom of conscience … </vt:lpstr>
      <vt:lpstr>Reflection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Stewart</dc:creator>
  <cp:lastModifiedBy>Michael Stewart</cp:lastModifiedBy>
  <cp:revision>27</cp:revision>
  <dcterms:created xsi:type="dcterms:W3CDTF">2018-03-19T03:09:56Z</dcterms:created>
  <dcterms:modified xsi:type="dcterms:W3CDTF">2019-05-15T02:16:03Z</dcterms:modified>
</cp:coreProperties>
</file>