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notesMasterIdLst>
    <p:notesMasterId r:id="rId28"/>
  </p:notesMasterIdLst>
  <p:sldIdLst>
    <p:sldId id="276" r:id="rId2"/>
    <p:sldId id="269" r:id="rId3"/>
    <p:sldId id="278" r:id="rId4"/>
    <p:sldId id="277" r:id="rId5"/>
    <p:sldId id="279" r:id="rId6"/>
    <p:sldId id="280" r:id="rId7"/>
    <p:sldId id="282" r:id="rId8"/>
    <p:sldId id="263" r:id="rId9"/>
    <p:sldId id="281" r:id="rId10"/>
    <p:sldId id="283" r:id="rId11"/>
    <p:sldId id="284" r:id="rId12"/>
    <p:sldId id="285" r:id="rId13"/>
    <p:sldId id="273" r:id="rId14"/>
    <p:sldId id="286" r:id="rId15"/>
    <p:sldId id="287" r:id="rId16"/>
    <p:sldId id="288" r:id="rId17"/>
    <p:sldId id="270" r:id="rId18"/>
    <p:sldId id="289" r:id="rId19"/>
    <p:sldId id="271" r:id="rId20"/>
    <p:sldId id="290" r:id="rId21"/>
    <p:sldId id="292" r:id="rId22"/>
    <p:sldId id="291" r:id="rId23"/>
    <p:sldId id="296" r:id="rId24"/>
    <p:sldId id="293" r:id="rId25"/>
    <p:sldId id="294" r:id="rId26"/>
    <p:sldId id="29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8" autoAdjust="0"/>
    <p:restoredTop sz="73535" autoAdjust="0"/>
  </p:normalViewPr>
  <p:slideViewPr>
    <p:cSldViewPr>
      <p:cViewPr>
        <p:scale>
          <a:sx n="70" d="100"/>
          <a:sy n="70" d="100"/>
        </p:scale>
        <p:origin x="-84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508F-234D-4A3F-B9CA-507BE244C2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E893-D871-4981-B0F7-C596FB1B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8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Break down the words: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Thought,</a:t>
            </a:r>
            <a:r>
              <a:rPr lang="en-US" baseline="0" dirty="0" smtClean="0"/>
              <a:t> word, deed … or all three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Deliberately disobeys God’s will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God’s will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Rejects God’s divine goodness and love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893-D871-4981-B0F7-C596FB1B7C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70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893-D871-4981-B0F7-C596FB1B7C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55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893-D871-4981-B0F7-C596FB1B7C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5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893-D871-4981-B0F7-C596FB1B7C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6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do not appear in list form in the Bible, but they are biblical concepts,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“But I tell you that anyone who looks at a woman lustfully has already committed adultery with her in his heart” (Matthew 5:28)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… anyone was unwilling to work, neither should that one eat.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 2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3:10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G</a:t>
            </a:r>
            <a:r>
              <a:rPr lang="en-US" dirty="0" smtClean="0"/>
              <a:t>reek monastic theologian </a:t>
            </a:r>
            <a:r>
              <a:rPr lang="en-US" dirty="0" err="1" smtClean="0"/>
              <a:t>Evagrius</a:t>
            </a:r>
            <a:r>
              <a:rPr lang="en-US" dirty="0" smtClean="0"/>
              <a:t> of Pontus, 4</a:t>
            </a:r>
            <a:r>
              <a:rPr lang="en-US" baseline="30000" dirty="0" smtClean="0"/>
              <a:t>th</a:t>
            </a:r>
            <a:r>
              <a:rPr lang="en-US" dirty="0" smtClean="0"/>
              <a:t> century monk … traveled to the desert</a:t>
            </a:r>
            <a:r>
              <a:rPr lang="en-US" baseline="0" dirty="0" smtClean="0"/>
              <a:t> to be alone and pray … meditated on sin.  Came up with 8 grave sins 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Pope Gregory the Great later in 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r>
              <a:rPr lang="en-US" baseline="0" dirty="0" smtClean="0"/>
              <a:t> </a:t>
            </a:r>
            <a:r>
              <a:rPr lang="en-US" dirty="0" smtClean="0"/>
              <a:t>narrowed them to 7 and called them ‘deadly’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Dante</a:t>
            </a:r>
            <a:r>
              <a:rPr lang="en-US" baseline="0" dirty="0" smtClean="0"/>
              <a:t> – 12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Italian poet … wrote a literary piece based on the Seven Deadly Sins … and it’s about a trip through the afterlife .. Has 3 parts … inferno (hell), purgatory and paradise 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Proposes virtues to battle these sins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893-D871-4981-B0F7-C596FB1B7C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4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893-D871-4981-B0F7-C596FB1B7C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6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What’s a virtue?  A habit</a:t>
            </a:r>
            <a:r>
              <a:rPr lang="en-US" baseline="0" dirty="0" smtClean="0"/>
              <a:t> of good behavior that enables us to do what is right with ease, pleasure and consistency.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It’s the opposite of sin …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It’s the remedy for sin 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Sin leads us away from God 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Virtue leads us toward God …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E.g.  Patience is a virtue – long line at Meijer … how will I view that?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What the Church</a:t>
            </a:r>
            <a:r>
              <a:rPr lang="en-US" baseline="0" dirty="0" smtClean="0"/>
              <a:t> teaches about virtues?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893-D871-4981-B0F7-C596FB1B7C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893-D871-4981-B0F7-C596FB1B7C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8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893-D871-4981-B0F7-C596FB1B7C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62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893-D871-4981-B0F7-C596FB1B7C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62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893-D871-4981-B0F7-C596FB1B7C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4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92B-CAA8-4F4E-A51C-60AC0EFEA2E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88-FB2A-4D33-870F-060354D1FB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92B-CAA8-4F4E-A51C-60AC0EFEA2E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88-FB2A-4D33-870F-060354D1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92B-CAA8-4F4E-A51C-60AC0EFEA2E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88-FB2A-4D33-870F-060354D1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92B-CAA8-4F4E-A51C-60AC0EFEA2E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88-FB2A-4D33-870F-060354D1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92B-CAA8-4F4E-A51C-60AC0EFEA2E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88-FB2A-4D33-870F-060354D1FB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92B-CAA8-4F4E-A51C-60AC0EFEA2E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88-FB2A-4D33-870F-060354D1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92B-CAA8-4F4E-A51C-60AC0EFEA2E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88-FB2A-4D33-870F-060354D1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92B-CAA8-4F4E-A51C-60AC0EFEA2E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88-FB2A-4D33-870F-060354D1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92B-CAA8-4F4E-A51C-60AC0EFEA2E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88-FB2A-4D33-870F-060354D1F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92B-CAA8-4F4E-A51C-60AC0EFEA2E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88-FB2A-4D33-870F-060354D1FB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453492B-CAA8-4F4E-A51C-60AC0EFEA2E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366FC88-FB2A-4D33-870F-060354D1FB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53492B-CAA8-4F4E-A51C-60AC0EFEA2E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66FC88-FB2A-4D33-870F-060354D1FB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cb.org/bible/genesis/3#01003001-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 and Forgiveness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077200" cy="81381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Chapter Six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92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543800" cy="3810000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does the </a:t>
            </a:r>
            <a:r>
              <a:rPr lang="en-US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BIBLE</a:t>
            </a:r>
            <a:r>
              <a:rPr lang="en-US" sz="75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75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say about sin? </a:t>
            </a:r>
            <a:endParaRPr lang="en-US" sz="75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78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Calibri" panose="020F0502020204030204" pitchFamily="34" charset="0"/>
              </a:rPr>
              <a:t>Old Testament </a:t>
            </a:r>
            <a:endParaRPr lang="en-US" sz="6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502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Sin came from Adam &amp; Eve’s disobedience </a:t>
            </a:r>
          </a:p>
          <a:p>
            <a:r>
              <a:rPr lang="en-US" sz="3600" dirty="0" smtClean="0">
                <a:latin typeface="Calibri" panose="020F0502020204030204" pitchFamily="34" charset="0"/>
              </a:rPr>
              <a:t>Three themes in the Old Testament: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en-US" sz="3600" i="1" dirty="0" err="1" smtClean="0">
                <a:latin typeface="Calibri" panose="020F0502020204030204" pitchFamily="34" charset="0"/>
              </a:rPr>
              <a:t>Hattah</a:t>
            </a:r>
            <a:r>
              <a:rPr lang="en-US" sz="3600" i="1" dirty="0" smtClean="0">
                <a:latin typeface="Calibri" panose="020F0502020204030204" pitchFamily="34" charset="0"/>
              </a:rPr>
              <a:t>:  ‘</a:t>
            </a:r>
            <a:r>
              <a:rPr lang="en-US" sz="3600" dirty="0" smtClean="0">
                <a:latin typeface="Calibri" panose="020F0502020204030204" pitchFamily="34" charset="0"/>
              </a:rPr>
              <a:t>Missing the mark</a:t>
            </a:r>
            <a:r>
              <a:rPr lang="en-US" sz="3600" i="1" dirty="0" smtClean="0">
                <a:latin typeface="Calibri" panose="020F0502020204030204" pitchFamily="34" charset="0"/>
              </a:rPr>
              <a:t>’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en-US" sz="3600" i="1" dirty="0" err="1" smtClean="0">
                <a:latin typeface="Calibri" panose="020F0502020204030204" pitchFamily="34" charset="0"/>
              </a:rPr>
              <a:t>Pesha</a:t>
            </a:r>
            <a:r>
              <a:rPr lang="en-US" sz="3600" i="1" dirty="0" smtClean="0">
                <a:latin typeface="Calibri" panose="020F0502020204030204" pitchFamily="34" charset="0"/>
              </a:rPr>
              <a:t>:  </a:t>
            </a:r>
            <a:r>
              <a:rPr lang="en-US" sz="3600" dirty="0" smtClean="0">
                <a:latin typeface="Calibri" panose="020F0502020204030204" pitchFamily="34" charset="0"/>
              </a:rPr>
              <a:t>Rebellious</a:t>
            </a:r>
            <a:r>
              <a:rPr lang="en-US" sz="3600" i="1" dirty="0" smtClean="0">
                <a:latin typeface="Calibri" panose="020F0502020204030204" pitchFamily="34" charset="0"/>
              </a:rPr>
              <a:t> 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en-US" sz="3600" i="1" dirty="0" err="1" smtClean="0">
                <a:latin typeface="Calibri" panose="020F0502020204030204" pitchFamily="34" charset="0"/>
              </a:rPr>
              <a:t>Awon</a:t>
            </a:r>
            <a:r>
              <a:rPr lang="en-US" sz="3600" i="1" dirty="0" smtClean="0">
                <a:latin typeface="Calibri" panose="020F0502020204030204" pitchFamily="34" charset="0"/>
              </a:rPr>
              <a:t>: </a:t>
            </a:r>
            <a:r>
              <a:rPr lang="en-US" sz="3600" dirty="0" smtClean="0">
                <a:latin typeface="Calibri" panose="020F0502020204030204" pitchFamily="34" charset="0"/>
              </a:rPr>
              <a:t> Guilt, iniquity</a:t>
            </a:r>
          </a:p>
          <a:p>
            <a:r>
              <a:rPr lang="en-US" sz="3600" dirty="0" smtClean="0">
                <a:latin typeface="Calibri" panose="020F0502020204030204" pitchFamily="34" charset="0"/>
              </a:rPr>
              <a:t>The consequences of sin = alienation from God, ourselves, others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633222" indent="-51435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New Testament </a:t>
            </a:r>
            <a:endParaRPr lang="en-US" sz="66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76400"/>
            <a:ext cx="4953000" cy="50292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This </a:t>
            </a:r>
            <a:r>
              <a:rPr lang="en-US" i="1" dirty="0">
                <a:latin typeface="Calibri" panose="020F0502020204030204" pitchFamily="34" charset="0"/>
              </a:rPr>
              <a:t>is the time of fulfillment. The kingdom of God is at hand. Repent, and believe in the Gospel</a:t>
            </a:r>
            <a:r>
              <a:rPr lang="en-US" i="1" dirty="0" smtClean="0">
                <a:latin typeface="Calibri" panose="020F0502020204030204" pitchFamily="34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(Mk 1:15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Jesus’ response to sin: </a:t>
            </a:r>
            <a:r>
              <a:rPr lang="en-US" i="1" u="sng" dirty="0" smtClean="0">
                <a:latin typeface="Calibri" panose="020F0502020204030204" pitchFamily="34" charset="0"/>
              </a:rPr>
              <a:t>Mercy and Forgiveness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Jesus – the Divine Physician</a:t>
            </a:r>
            <a:endParaRPr lang="en-US" dirty="0">
              <a:latin typeface="Calibri" panose="020F0502020204030204" pitchFamily="34" charset="0"/>
            </a:endParaRPr>
          </a:p>
          <a:p>
            <a:pPr marL="633222" indent="-51435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352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543800" cy="3733800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does the </a:t>
            </a:r>
            <a:r>
              <a:rPr lang="en-US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CHURCH</a:t>
            </a:r>
            <a:r>
              <a:rPr lang="en-US" sz="75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75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say about sin? </a:t>
            </a:r>
            <a:endParaRPr lang="en-US" sz="75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68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Types of sin … </a:t>
            </a:r>
            <a:endParaRPr lang="en-US" sz="66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68645"/>
            <a:ext cx="3810000" cy="4625609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5400" dirty="0" smtClean="0">
                <a:latin typeface="Calibri" panose="020F0502020204030204" pitchFamily="34" charset="0"/>
              </a:rPr>
              <a:t>Original vs. Personal</a:t>
            </a:r>
          </a:p>
          <a:p>
            <a:pPr marL="457200" indent="-457200"/>
            <a:r>
              <a:rPr lang="en-US" sz="5400" dirty="0" smtClean="0">
                <a:latin typeface="Calibri" panose="020F0502020204030204" pitchFamily="34" charset="0"/>
              </a:rPr>
              <a:t>Mortal vs. Venial</a:t>
            </a:r>
          </a:p>
          <a:p>
            <a:pPr marL="457200" indent="-457200"/>
            <a:r>
              <a:rPr lang="en-US" sz="5400" dirty="0" smtClean="0">
                <a:latin typeface="Calibri" panose="020F0502020204030204" pitchFamily="34" charset="0"/>
              </a:rPr>
              <a:t>Social </a:t>
            </a:r>
            <a:endParaRPr lang="en-US" sz="54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 for 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3424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Personal sin … </a:t>
            </a:r>
            <a:endParaRPr lang="en-US" sz="66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402" y="1447800"/>
            <a:ext cx="4038600" cy="5257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It all started with a bad decision …  </a:t>
            </a:r>
          </a:p>
          <a:p>
            <a:r>
              <a:rPr lang="en-US" sz="3600" b="1" i="1" dirty="0" smtClean="0">
                <a:latin typeface="Calibri" panose="020F0502020204030204" pitchFamily="34" charset="0"/>
              </a:rPr>
              <a:t>Personal</a:t>
            </a:r>
            <a:r>
              <a:rPr lang="en-US" sz="3600" dirty="0" smtClean="0">
                <a:latin typeface="Calibri" panose="020F0502020204030204" pitchFamily="34" charset="0"/>
              </a:rPr>
              <a:t> – it’s mine … I own it </a:t>
            </a:r>
          </a:p>
          <a:p>
            <a:r>
              <a:rPr lang="en-US" sz="36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Concupiscence:</a:t>
            </a: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inclination to evil and temptation to commit personal sin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Image result for adam and eve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9915"/>
            <a:ext cx="4583393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Categories of sin …</a:t>
            </a:r>
            <a:endParaRPr lang="en-US" sz="66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2362200"/>
            <a:ext cx="3962400" cy="31778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8000" dirty="0" smtClean="0">
                <a:latin typeface="Calibri" panose="020F0502020204030204" pitchFamily="34" charset="0"/>
              </a:rPr>
              <a:t>Mortal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8000" dirty="0" smtClean="0">
                <a:latin typeface="Calibri" panose="020F0502020204030204" pitchFamily="34" charset="0"/>
              </a:rPr>
              <a:t>Venial</a:t>
            </a:r>
            <a:endParaRPr lang="en-US" sz="80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Image result for jesus forg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2057400"/>
            <a:ext cx="470144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Types of Sin: Mortal</a:t>
            </a:r>
            <a:endParaRPr lang="en-US" sz="6600" b="1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alibri" panose="020F0502020204030204" pitchFamily="34" charset="0"/>
              </a:rPr>
              <a:t>A </a:t>
            </a:r>
            <a:r>
              <a:rPr lang="en-US" sz="3800" i="1" dirty="0" smtClean="0">
                <a:latin typeface="Calibri" panose="020F0502020204030204" pitchFamily="34" charset="0"/>
              </a:rPr>
              <a:t>“grave violation of God’s law”</a:t>
            </a:r>
          </a:p>
          <a:p>
            <a:r>
              <a:rPr lang="en-US" sz="3800" dirty="0" smtClean="0">
                <a:latin typeface="Calibri" panose="020F0502020204030204" pitchFamily="34" charset="0"/>
              </a:rPr>
              <a:t>Destroys charity (love) in us </a:t>
            </a:r>
          </a:p>
          <a:p>
            <a:r>
              <a:rPr lang="en-US" sz="3800" dirty="0" smtClean="0">
                <a:latin typeface="Calibri" panose="020F0502020204030204" pitchFamily="34" charset="0"/>
              </a:rPr>
              <a:t>Three things must be present:</a:t>
            </a:r>
          </a:p>
          <a:p>
            <a:pPr marL="1143000" lvl="1" indent="-548640">
              <a:buClrTx/>
              <a:buFont typeface="+mj-lt"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The object of the sin </a:t>
            </a:r>
            <a:r>
              <a:rPr lang="en-US" sz="3600" dirty="0" smtClean="0">
                <a:latin typeface="Calibri" panose="020F0502020204030204" pitchFamily="34" charset="0"/>
              </a:rPr>
              <a:t>must be a </a:t>
            </a:r>
            <a:r>
              <a:rPr lang="en-US" sz="3600" b="1" dirty="0" smtClean="0">
                <a:latin typeface="Calibri" panose="020F0502020204030204" pitchFamily="34" charset="0"/>
              </a:rPr>
              <a:t>grave matter</a:t>
            </a:r>
            <a:r>
              <a:rPr lang="en-US" sz="3600" dirty="0" smtClean="0">
                <a:latin typeface="Calibri" panose="020F0502020204030204" pitchFamily="34" charset="0"/>
              </a:rPr>
              <a:t> (Ten Commandments) </a:t>
            </a:r>
          </a:p>
          <a:p>
            <a:pPr marL="1143000" lvl="1" indent="-548640">
              <a:buClrTx/>
              <a:buFont typeface="+mj-lt"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Full knowledge </a:t>
            </a:r>
            <a:r>
              <a:rPr lang="en-US" sz="3600" dirty="0" smtClean="0">
                <a:latin typeface="Calibri" panose="020F0502020204030204" pitchFamily="34" charset="0"/>
              </a:rPr>
              <a:t>of the gravity of the sin</a:t>
            </a:r>
          </a:p>
          <a:p>
            <a:pPr marL="1143000" lvl="1" indent="-548640">
              <a:buClrTx/>
              <a:buFont typeface="+mj-lt"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Deliberate act – full consent</a:t>
            </a:r>
          </a:p>
        </p:txBody>
      </p:sp>
    </p:spTree>
    <p:extLst>
      <p:ext uri="{BB962C8B-B14F-4D97-AF65-F5344CB8AC3E}">
        <p14:creationId xmlns:p14="http://schemas.microsoft.com/office/powerpoint/2010/main" val="509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Effects of mortal sin … </a:t>
            </a:r>
            <a:endParaRPr lang="en-US" sz="6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3733800"/>
          </a:xfrm>
        </p:spPr>
        <p:txBody>
          <a:bodyPr>
            <a:normAutofit/>
          </a:bodyPr>
          <a:lstStyle/>
          <a:p>
            <a:pPr marL="914400" indent="-548640">
              <a:buFont typeface="+mj-lt"/>
              <a:buAutoNum type="arabicPeriod"/>
            </a:pPr>
            <a:r>
              <a:rPr lang="en-US" sz="5200" dirty="0" smtClean="0">
                <a:latin typeface="Calibri" panose="020F0502020204030204" pitchFamily="34" charset="0"/>
              </a:rPr>
              <a:t>Loss of </a:t>
            </a:r>
            <a:r>
              <a:rPr lang="en-US" sz="5200" b="1" dirty="0" smtClean="0">
                <a:latin typeface="Calibri" panose="020F0502020204030204" pitchFamily="34" charset="0"/>
              </a:rPr>
              <a:t>sanctifying grace</a:t>
            </a:r>
          </a:p>
          <a:p>
            <a:pPr marL="914400" indent="-548640">
              <a:buFont typeface="+mj-lt"/>
              <a:buAutoNum type="arabicPeriod"/>
            </a:pPr>
            <a:r>
              <a:rPr lang="en-US" sz="5200" dirty="0" smtClean="0">
                <a:latin typeface="Calibri" panose="020F0502020204030204" pitchFamily="34" charset="0"/>
              </a:rPr>
              <a:t>Loss of </a:t>
            </a:r>
            <a:r>
              <a:rPr lang="en-US" sz="5200" b="1" dirty="0" smtClean="0">
                <a:latin typeface="Calibri" panose="020F0502020204030204" pitchFamily="34" charset="0"/>
              </a:rPr>
              <a:t>God’s friendship </a:t>
            </a:r>
          </a:p>
          <a:p>
            <a:pPr marL="914400" indent="-548640">
              <a:buFont typeface="+mj-lt"/>
              <a:buAutoNum type="arabicPeriod"/>
            </a:pPr>
            <a:r>
              <a:rPr lang="en-US" sz="5200" dirty="0" smtClean="0">
                <a:latin typeface="Calibri" panose="020F0502020204030204" pitchFamily="34" charset="0"/>
              </a:rPr>
              <a:t>Loss of </a:t>
            </a:r>
            <a:r>
              <a:rPr lang="en-US" sz="5200" b="1" dirty="0" smtClean="0">
                <a:latin typeface="Calibri" panose="020F0502020204030204" pitchFamily="34" charset="0"/>
              </a:rPr>
              <a:t>heaven</a:t>
            </a:r>
          </a:p>
          <a:p>
            <a:pPr marL="457200" indent="-548640">
              <a:buFont typeface="Wingdings" panose="05000000000000000000" pitchFamily="2" charset="2"/>
              <a:buChar char="Ø"/>
            </a:pPr>
            <a:r>
              <a:rPr lang="en-US" sz="5200" b="1" dirty="0" smtClean="0">
                <a:latin typeface="Calibri" panose="020F0502020204030204" pitchFamily="34" charset="0"/>
              </a:rPr>
              <a:t>Remedy: </a:t>
            </a:r>
            <a:r>
              <a:rPr lang="en-US" sz="5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RECONCILIATION</a:t>
            </a:r>
            <a:endParaRPr lang="en-US" sz="5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Image result for MORTAL 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2" y="4953000"/>
            <a:ext cx="8001000" cy="17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Types of Sin: </a:t>
            </a:r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Venial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006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alibri" panose="020F0502020204030204" pitchFamily="34" charset="0"/>
              </a:rPr>
              <a:t>Venial = </a:t>
            </a:r>
            <a:r>
              <a:rPr lang="en-US" sz="3800" i="1" dirty="0" smtClean="0">
                <a:latin typeface="Calibri" panose="020F0502020204030204" pitchFamily="34" charset="0"/>
              </a:rPr>
              <a:t>‘easily forgivable’ </a:t>
            </a:r>
          </a:p>
          <a:p>
            <a:r>
              <a:rPr lang="en-US" sz="3800" dirty="0" smtClean="0">
                <a:latin typeface="Calibri" panose="020F0502020204030204" pitchFamily="34" charset="0"/>
              </a:rPr>
              <a:t>Less serious (grave) matters</a:t>
            </a:r>
          </a:p>
          <a:p>
            <a:r>
              <a:rPr lang="en-US" sz="3800" dirty="0" smtClean="0">
                <a:latin typeface="Calibri" panose="020F0502020204030204" pitchFamily="34" charset="0"/>
              </a:rPr>
              <a:t>Weakens , doesn’t destroy charity (our focus on the needs of others)</a:t>
            </a:r>
          </a:p>
          <a:p>
            <a:r>
              <a:rPr lang="en-US" sz="3800" dirty="0" smtClean="0">
                <a:latin typeface="Calibri" panose="020F0502020204030204" pitchFamily="34" charset="0"/>
              </a:rPr>
              <a:t>Suggests a </a:t>
            </a:r>
            <a:r>
              <a:rPr lang="en-US" sz="3800" i="1" dirty="0" smtClean="0">
                <a:latin typeface="Calibri" panose="020F0502020204030204" pitchFamily="34" charset="0"/>
              </a:rPr>
              <a:t>disordered affection </a:t>
            </a:r>
            <a:r>
              <a:rPr lang="en-US" sz="3800" dirty="0" smtClean="0">
                <a:latin typeface="Calibri" panose="020F0502020204030204" pitchFamily="34" charset="0"/>
              </a:rPr>
              <a:t>for things that lead us away from God</a:t>
            </a:r>
          </a:p>
          <a:p>
            <a:r>
              <a:rPr lang="en-US" sz="3800" dirty="0" smtClean="0">
                <a:latin typeface="Calibri" panose="020F0502020204030204" pitchFamily="34" charset="0"/>
              </a:rPr>
              <a:t>Encourage to practice humility to restore our balance </a:t>
            </a:r>
          </a:p>
          <a:p>
            <a:endParaRPr lang="en-US" sz="3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sin? 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>
            <a:normAutofit/>
          </a:bodyPr>
          <a:lstStyle/>
          <a:p>
            <a:pPr marL="548640" indent="-54864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 deliberate offense against God … the rejection of good</a:t>
            </a:r>
          </a:p>
          <a:p>
            <a:pPr marL="548640" indent="-54864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alibri" panose="020F0502020204030204" pitchFamily="34" charset="0"/>
                <a:cs typeface="Aharoni" panose="02010803020104030203" pitchFamily="2" charset="-79"/>
              </a:rPr>
              <a:t>Any thought, word, or deed that deliberately disobeys God’s will and in some way rejects God’s divine goodness and love</a:t>
            </a:r>
          </a:p>
          <a:p>
            <a:pPr marL="548640" indent="-54864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alibri" panose="020F0502020204030204" pitchFamily="34" charset="0"/>
                <a:cs typeface="Aharoni" panose="02010803020104030203" pitchFamily="2" charset="-79"/>
              </a:rPr>
              <a:t>Sin in turn creates the tendency to sin, by the repetition of same acts  (CCC 1865)</a:t>
            </a:r>
            <a:endParaRPr lang="en-US" sz="3600" dirty="0"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28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Types of Sin: </a:t>
            </a:r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Social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3581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Still a ‘personal’ sin 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A ‘cycle’ of sin caused by individual (personal) sin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When we participate in another’s sin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Widens the circle of sin</a:t>
            </a:r>
          </a:p>
          <a:p>
            <a:endParaRPr lang="en-US" sz="3600" dirty="0" smtClean="0">
              <a:latin typeface="Calibri" panose="020F0502020204030204" pitchFamily="34" charset="0"/>
            </a:endParaRPr>
          </a:p>
        </p:txBody>
      </p:sp>
      <p:pic>
        <p:nvPicPr>
          <p:cNvPr id="5122" name="Picture 2" descr="Image result for social 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5" y="4876800"/>
            <a:ext cx="8763001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12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671"/>
            <a:ext cx="8600940" cy="64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remedy for sin? </a:t>
            </a:r>
            <a:endParaRPr lang="en-US" sz="5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267200" cy="4876800"/>
          </a:xfrm>
        </p:spPr>
        <p:txBody>
          <a:bodyPr/>
          <a:lstStyle/>
          <a:p>
            <a:pPr marL="118872" indent="0">
              <a:buNone/>
            </a:pPr>
            <a:r>
              <a:rPr lang="en-US" sz="3600" b="1" dirty="0" smtClean="0">
                <a:latin typeface="Calibri" panose="020F0502020204030204" pitchFamily="34" charset="0"/>
              </a:rPr>
              <a:t>Two-steps to growing in holiness:</a:t>
            </a:r>
          </a:p>
          <a:p>
            <a:pPr marL="633222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Admitting we’re not perfect </a:t>
            </a:r>
          </a:p>
          <a:p>
            <a:pPr marL="633222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Repentance for our sins and our openness to conversion</a:t>
            </a:r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305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 &amp; Forgiveness</a:t>
            </a:r>
            <a:endParaRPr lang="en-US" dirty="0"/>
          </a:p>
        </p:txBody>
      </p:sp>
      <p:pic>
        <p:nvPicPr>
          <p:cNvPr id="1026" name="Picture 2" descr="Image result for prodigal 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12812"/>
            <a:ext cx="5943600" cy="50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382000" cy="125272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Endless mercy of God …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17" y="1395101"/>
            <a:ext cx="8534400" cy="188149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Prodigal Son – God comes </a:t>
            </a:r>
            <a:r>
              <a:rPr lang="en-US" sz="3600" i="1" dirty="0" smtClean="0">
                <a:latin typeface="Calibri" panose="020F0502020204030204" pitchFamily="34" charset="0"/>
              </a:rPr>
              <a:t>‘off the porch’ </a:t>
            </a:r>
            <a:r>
              <a:rPr lang="en-US" sz="3600" dirty="0" smtClean="0">
                <a:latin typeface="Calibri" panose="020F0502020204030204" pitchFamily="34" charset="0"/>
              </a:rPr>
              <a:t>to forgive us</a:t>
            </a:r>
          </a:p>
          <a:p>
            <a:r>
              <a:rPr lang="en-US" sz="3600" dirty="0" smtClean="0">
                <a:latin typeface="Calibri" panose="020F0502020204030204" pitchFamily="34" charset="0"/>
              </a:rPr>
              <a:t>The only unforgiveable sin: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81699"/>
            <a:ext cx="3952875" cy="30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12938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5830" lvl="1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</a:rPr>
              <a:t>Deliberate refusal to accept God’s mercy through repentance </a:t>
            </a:r>
          </a:p>
          <a:p>
            <a:pPr marL="925830" lvl="1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</a:rPr>
              <a:t>Total reject of God’s forgiveness and salvation offered through the Holy Spirit </a:t>
            </a:r>
          </a:p>
        </p:txBody>
      </p:sp>
    </p:spTree>
    <p:extLst>
      <p:ext uri="{BB962C8B-B14F-4D97-AF65-F5344CB8AC3E}">
        <p14:creationId xmlns:p14="http://schemas.microsoft.com/office/powerpoint/2010/main" val="38204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Reconciliation … 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889" y="1566153"/>
            <a:ext cx="4267200" cy="502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Scriptural: both Old and New Testaments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John 20:21-23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A sacrament celebrating God’s reconciling love </a:t>
            </a:r>
            <a:r>
              <a:rPr lang="en-US" dirty="0" smtClean="0"/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1" y="1752600"/>
            <a:ext cx="4572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8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names of forgiveness … 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953000"/>
          </a:xfrm>
        </p:spPr>
        <p:txBody>
          <a:bodyPr/>
          <a:lstStyle/>
          <a:p>
            <a:pPr marL="64008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Reconciliation: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A sacrament celebrating God’s reconciling love</a:t>
            </a:r>
          </a:p>
          <a:p>
            <a:pPr marL="633222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Penance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our openness to conversion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Conversion: </a:t>
            </a:r>
            <a:r>
              <a:rPr lang="en-US" sz="2800" dirty="0" smtClean="0">
                <a:latin typeface="Calibri" panose="020F0502020204030204" pitchFamily="34" charset="0"/>
              </a:rPr>
              <a:t>to change … a life-long process! </a:t>
            </a:r>
          </a:p>
          <a:p>
            <a:pPr lvl="2"/>
            <a:r>
              <a:rPr lang="en-US" sz="2800" dirty="0" smtClean="0">
                <a:latin typeface="Calibri" panose="020F0502020204030204" pitchFamily="34" charset="0"/>
              </a:rPr>
              <a:t>Starts with our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contrition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for sins = true sorrow</a:t>
            </a:r>
          </a:p>
          <a:p>
            <a:pPr marL="633222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Confession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the actual confessing of our sins</a:t>
            </a:r>
          </a:p>
          <a:p>
            <a:pPr marL="640080" indent="-457200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Absolution: </a:t>
            </a: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smtClean="0">
                <a:latin typeface="Calibri" panose="020F0502020204030204" pitchFamily="34" charset="0"/>
              </a:rPr>
              <a:t>grace </a:t>
            </a:r>
            <a:r>
              <a:rPr lang="en-US" dirty="0">
                <a:latin typeface="Calibri" panose="020F0502020204030204" pitchFamily="34" charset="0"/>
              </a:rPr>
              <a:t>of forgiveness offered by God </a:t>
            </a:r>
            <a:r>
              <a:rPr lang="en-US" i="1" dirty="0">
                <a:latin typeface="Calibri" panose="020F0502020204030204" pitchFamily="34" charset="0"/>
              </a:rPr>
              <a:t>in persona Christi </a:t>
            </a:r>
          </a:p>
          <a:p>
            <a:pPr marL="630936" indent="-457200"/>
            <a:r>
              <a:rPr lang="en-US" dirty="0" smtClean="0">
                <a:latin typeface="Calibri" panose="020F0502020204030204" pitchFamily="34" charset="0"/>
              </a:rPr>
              <a:t>Sin </a:t>
            </a:r>
            <a:r>
              <a:rPr lang="en-US" dirty="0">
                <a:latin typeface="Calibri" panose="020F0502020204030204" pitchFamily="34" charset="0"/>
              </a:rPr>
              <a:t>alienates</a:t>
            </a:r>
            <a:r>
              <a:rPr lang="en-US" dirty="0" smtClean="0">
                <a:latin typeface="Calibri" panose="020F0502020204030204" pitchFamily="34" charset="0"/>
              </a:rPr>
              <a:t> – Reconciliation restores!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Where did sin come from? </a:t>
            </a:r>
            <a:endParaRPr lang="en-US" sz="5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06685"/>
            <a:ext cx="5867400" cy="386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N</a:t>
            </a:r>
            <a:r>
              <a:rPr kumimoji="0" lang="en-US" altLang="en-US" sz="1200" b="0" i="0" u="none" strike="noStrike" cap="none" normalizeH="0" baseline="0" smtClean="0" bmk="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ow the snake was the most cunning</a:t>
            </a:r>
            <a:r>
              <a:rPr kumimoji="0" lang="en-US" altLang="en-US" sz="1200" b="1" i="0" u="none" strike="noStrike" cap="none" normalizeH="0" baseline="30000" smtClean="0">
                <a:ln>
                  <a:noFill/>
                </a:ln>
                <a:solidFill>
                  <a:srgbClr val="00806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*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 of all the wild animals that the LORD God had made. 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6388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</a:rPr>
              <a:t>Now the snake was the most </a:t>
            </a:r>
            <a:r>
              <a:rPr lang="en-US" sz="3000" b="1" i="1" dirty="0" smtClean="0">
                <a:latin typeface="Calibri" panose="020F0502020204030204" pitchFamily="34" charset="0"/>
              </a:rPr>
              <a:t>cunning </a:t>
            </a:r>
            <a:r>
              <a:rPr lang="en-US" sz="3000" b="1" i="1" dirty="0">
                <a:latin typeface="Calibri" panose="020F0502020204030204" pitchFamily="34" charset="0"/>
              </a:rPr>
              <a:t>of all the wild animals that the LORD God had made. </a:t>
            </a:r>
            <a:r>
              <a:rPr lang="en-US" sz="3000" b="1" i="1" dirty="0" smtClean="0">
                <a:latin typeface="Calibri" panose="020F0502020204030204" pitchFamily="34" charset="0"/>
              </a:rPr>
              <a:t>  </a:t>
            </a:r>
            <a:r>
              <a:rPr lang="en-US" sz="2800" b="1" dirty="0" smtClean="0">
                <a:latin typeface="Calibri" panose="020F0502020204030204" pitchFamily="34" charset="0"/>
              </a:rPr>
              <a:t>Genesis 3:1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Seven Deadly Sins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676400"/>
            <a:ext cx="3124200" cy="4800600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4200" b="1" dirty="0" smtClean="0">
                <a:latin typeface="Calibri" panose="020F0502020204030204" pitchFamily="34" charset="0"/>
              </a:rPr>
              <a:t>Lust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4200" b="1" dirty="0" smtClean="0">
                <a:latin typeface="Calibri" panose="020F0502020204030204" pitchFamily="34" charset="0"/>
              </a:rPr>
              <a:t>Greed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4200" b="1" dirty="0" smtClean="0">
                <a:latin typeface="Calibri" panose="020F0502020204030204" pitchFamily="34" charset="0"/>
              </a:rPr>
              <a:t>Gluttony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4200" b="1" dirty="0" smtClean="0">
                <a:latin typeface="Calibri" panose="020F0502020204030204" pitchFamily="34" charset="0"/>
              </a:rPr>
              <a:t>Envy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4200" b="1" dirty="0" smtClean="0">
                <a:latin typeface="Calibri" panose="020F0502020204030204" pitchFamily="34" charset="0"/>
              </a:rPr>
              <a:t>Anger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4200" b="1" dirty="0" smtClean="0">
                <a:latin typeface="Calibri" panose="020F0502020204030204" pitchFamily="34" charset="0"/>
              </a:rPr>
              <a:t>Pride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4200" b="1" dirty="0" smtClean="0">
                <a:latin typeface="Calibri" panose="020F0502020204030204" pitchFamily="34" charset="0"/>
              </a:rPr>
              <a:t>Sloth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981200"/>
            <a:ext cx="55879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1252728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Origins of the Seven Deadly Sins</a:t>
            </a:r>
            <a:endParaRPr lang="en-US" sz="4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Autofit/>
          </a:bodyPr>
          <a:lstStyle/>
          <a:p>
            <a:pPr marL="457200" indent="-36576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3400" dirty="0" smtClean="0">
                <a:latin typeface="Calibri" panose="020F0502020204030204" pitchFamily="34" charset="0"/>
              </a:rPr>
              <a:t>Do not appear in the bible in list form, but are based on biblical concepts</a:t>
            </a:r>
          </a:p>
          <a:p>
            <a:pPr marL="457200" indent="-36576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3400" dirty="0" smtClean="0">
                <a:latin typeface="Calibri" panose="020F0502020204030204" pitchFamily="34" charset="0"/>
              </a:rPr>
              <a:t>Another meaning in the Church: 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400" dirty="0" smtClean="0">
                <a:latin typeface="Calibri" panose="020F0502020204030204" pitchFamily="34" charset="0"/>
              </a:rPr>
              <a:t>Cardinal vices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400" dirty="0" smtClean="0">
                <a:latin typeface="Calibri" panose="020F0502020204030204" pitchFamily="34" charset="0"/>
              </a:rPr>
              <a:t>Cardinal sins</a:t>
            </a:r>
          </a:p>
          <a:p>
            <a:pPr marL="457200" indent="-36576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3400" dirty="0">
                <a:latin typeface="Calibri" panose="020F0502020204030204" pitchFamily="34" charset="0"/>
              </a:rPr>
              <a:t>Greek monastic theologian </a:t>
            </a:r>
            <a:r>
              <a:rPr lang="en-US" sz="3400" dirty="0" err="1">
                <a:latin typeface="Calibri" panose="020F0502020204030204" pitchFamily="34" charset="0"/>
              </a:rPr>
              <a:t>Evagrius</a:t>
            </a:r>
            <a:r>
              <a:rPr lang="en-US" sz="3400" dirty="0">
                <a:latin typeface="Calibri" panose="020F0502020204030204" pitchFamily="34" charset="0"/>
              </a:rPr>
              <a:t> of </a:t>
            </a:r>
            <a:r>
              <a:rPr lang="en-US" sz="3400" dirty="0" smtClean="0">
                <a:latin typeface="Calibri" panose="020F0502020204030204" pitchFamily="34" charset="0"/>
              </a:rPr>
              <a:t>Pontus</a:t>
            </a:r>
          </a:p>
          <a:p>
            <a:pPr marL="457200" indent="-36576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3400" dirty="0" smtClean="0">
                <a:latin typeface="Calibri" panose="020F0502020204030204" pitchFamily="34" charset="0"/>
              </a:rPr>
              <a:t>Pope Gregory the Great</a:t>
            </a:r>
          </a:p>
          <a:p>
            <a:pPr marL="457200" indent="-36576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3400" dirty="0" smtClean="0">
                <a:latin typeface="Calibri" panose="020F0502020204030204" pitchFamily="34" charset="0"/>
              </a:rPr>
              <a:t>Dante: </a:t>
            </a:r>
            <a:r>
              <a:rPr lang="en-US" sz="3400" i="1" dirty="0" smtClean="0">
                <a:latin typeface="Calibri" panose="020F0502020204030204" pitchFamily="34" charset="0"/>
              </a:rPr>
              <a:t>Divine Comedy (Inferno)</a:t>
            </a:r>
            <a:endParaRPr lang="en-US" sz="3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Seven </a:t>
            </a:r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Capital </a:t>
            </a:r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Sins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3278188" cy="63976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ORIGINAL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	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2286000"/>
            <a:ext cx="3124200" cy="395128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1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Lust</a:t>
            </a:r>
          </a:p>
          <a:p>
            <a:pPr marL="514350" indent="-514350">
              <a:lnSpc>
                <a:spcPct val="11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Greed</a:t>
            </a:r>
          </a:p>
          <a:p>
            <a:pPr marL="514350" indent="-514350">
              <a:lnSpc>
                <a:spcPct val="11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Gluttony</a:t>
            </a:r>
          </a:p>
          <a:p>
            <a:pPr marL="514350" indent="-514350">
              <a:lnSpc>
                <a:spcPct val="11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Envy</a:t>
            </a:r>
          </a:p>
          <a:p>
            <a:pPr marL="514350" indent="-514350">
              <a:lnSpc>
                <a:spcPct val="11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Anger</a:t>
            </a:r>
          </a:p>
          <a:p>
            <a:pPr marL="514350" indent="-514350">
              <a:lnSpc>
                <a:spcPct val="11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Pride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Sloth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91001" y="1447800"/>
            <a:ext cx="3581400" cy="63976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EQUATES 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191000" y="2286000"/>
            <a:ext cx="4572000" cy="43434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Sexual actions</a:t>
            </a:r>
            <a:r>
              <a:rPr lang="en-US" sz="3000" dirty="0">
                <a:latin typeface="Calibri" panose="020F0502020204030204" pitchFamily="34" charset="0"/>
              </a:rPr>
              <a:t> </a:t>
            </a:r>
            <a:endParaRPr lang="en-US" sz="30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Want of everything, yours or not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Over-indulging</a:t>
            </a:r>
            <a:r>
              <a:rPr lang="en-US" sz="3000" dirty="0">
                <a:latin typeface="Calibri" panose="020F0502020204030204" pitchFamily="34" charset="0"/>
              </a:rPr>
              <a:t>, ignorance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Jealously towards others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Lack of control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Arrogance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Laziness</a:t>
            </a:r>
            <a:endParaRPr lang="en-US" sz="3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 survey … 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662052"/>
              </p:ext>
            </p:extLst>
          </p:nvPr>
        </p:nvGraphicFramePr>
        <p:xfrm>
          <a:off x="381000" y="1600200"/>
          <a:ext cx="82296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847850"/>
                <a:gridCol w="1847850"/>
                <a:gridCol w="1847850"/>
                <a:gridCol w="1847850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Heavy" panose="020B0903020102020204" pitchFamily="34" charset="0"/>
                          <a:cs typeface="Aharoni" panose="02010803020104030203" pitchFamily="2" charset="-79"/>
                        </a:rPr>
                        <a:t>1H</a:t>
                      </a:r>
                      <a:endParaRPr lang="en-US" sz="2800" b="0" dirty="0">
                        <a:latin typeface="Franklin Gothic Heavy" panose="020B090302010202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Heavy" panose="020B0903020102020204" pitchFamily="34" charset="0"/>
                          <a:cs typeface="Aharoni" panose="02010803020104030203" pitchFamily="2" charset="-79"/>
                        </a:rPr>
                        <a:t>2H</a:t>
                      </a:r>
                      <a:endParaRPr lang="en-US" sz="2800" b="0" dirty="0">
                        <a:latin typeface="Franklin Gothic Heavy" panose="020B090302010202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Heavy" panose="020B0903020102020204" pitchFamily="34" charset="0"/>
                          <a:cs typeface="Aharoni" panose="02010803020104030203" pitchFamily="2" charset="-79"/>
                        </a:rPr>
                        <a:t>3H</a:t>
                      </a:r>
                      <a:endParaRPr lang="en-US" sz="2800" b="0" dirty="0">
                        <a:latin typeface="Franklin Gothic Heavy" panose="020B090302010202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Heavy" panose="020B0903020102020204" pitchFamily="34" charset="0"/>
                          <a:cs typeface="Aharoni" panose="02010803020104030203" pitchFamily="2" charset="-79"/>
                        </a:rPr>
                        <a:t>5H</a:t>
                      </a:r>
                      <a:endParaRPr lang="en-US" sz="2800" b="0" dirty="0">
                        <a:latin typeface="Franklin Gothic Heavy" panose="020B090302010202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3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9445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Sins and Virtues … 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3278188" cy="639762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    </a:t>
            </a:r>
            <a:r>
              <a:rPr lang="en-US" sz="3500" dirty="0" smtClean="0"/>
              <a:t>SIN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3887788" cy="43021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Lust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Greed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Gluttony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Envy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Anger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Pride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Sloth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1" y="1371600"/>
            <a:ext cx="3124199" cy="63976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VIRTUE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5800" y="2133600"/>
            <a:ext cx="3962400" cy="4419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Chastity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Charity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Temperance </a:t>
            </a: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     (self-control)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600" dirty="0" smtClean="0">
                <a:latin typeface="Calibri" panose="020F0502020204030204" pitchFamily="34" charset="0"/>
              </a:rPr>
              <a:t>Kindness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3600" dirty="0" smtClean="0">
                <a:latin typeface="Calibri" panose="020F0502020204030204" pitchFamily="34" charset="0"/>
              </a:rPr>
              <a:t>Patience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3600" dirty="0" smtClean="0">
                <a:latin typeface="Calibri" panose="020F0502020204030204" pitchFamily="34" charset="0"/>
              </a:rPr>
              <a:t>Humility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3600" dirty="0" smtClean="0">
                <a:latin typeface="Calibri" panose="020F0502020204030204" pitchFamily="34" charset="0"/>
              </a:rPr>
              <a:t>Diligence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600" dirty="0" smtClean="0"/>
          </a:p>
          <a:p>
            <a:pPr marL="457200" indent="-457200">
              <a:buFont typeface="+mj-lt"/>
              <a:buAutoNum type="arabicPeriod" startAt="4"/>
            </a:pPr>
            <a:endParaRPr lang="en-US" sz="2600" dirty="0" smtClean="0"/>
          </a:p>
          <a:p>
            <a:pPr marL="457200" indent="-457200">
              <a:buFont typeface="+mj-lt"/>
              <a:buAutoNum type="arabicPeriod" startAt="4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458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affect of sin …  </a:t>
            </a:r>
            <a:endParaRPr lang="en-US" sz="66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543051"/>
            <a:ext cx="4724400" cy="50292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4000" dirty="0" smtClean="0">
                <a:latin typeface="Calibri" panose="020F0502020204030204" pitchFamily="34" charset="0"/>
              </a:rPr>
              <a:t>Alienates us from </a:t>
            </a:r>
            <a:r>
              <a:rPr lang="en-US" sz="4000" b="1" dirty="0" smtClean="0">
                <a:latin typeface="Calibri" panose="020F0502020204030204" pitchFamily="34" charset="0"/>
              </a:rPr>
              <a:t>God</a:t>
            </a:r>
            <a:r>
              <a:rPr lang="en-US" sz="4000" dirty="0" smtClean="0">
                <a:latin typeface="Calibri" panose="020F0502020204030204" pitchFamily="34" charset="0"/>
              </a:rPr>
              <a:t> …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4000" dirty="0" smtClean="0">
                <a:latin typeface="Calibri" panose="020F0502020204030204" pitchFamily="34" charset="0"/>
              </a:rPr>
              <a:t>Alienates us from </a:t>
            </a:r>
            <a:r>
              <a:rPr lang="en-US" sz="4000" b="1" dirty="0" smtClean="0">
                <a:latin typeface="Calibri" panose="020F0502020204030204" pitchFamily="34" charset="0"/>
              </a:rPr>
              <a:t>ourselves</a:t>
            </a:r>
            <a:r>
              <a:rPr lang="en-US" sz="4000" dirty="0" smtClean="0">
                <a:latin typeface="Calibri" panose="020F0502020204030204" pitchFamily="34" charset="0"/>
              </a:rPr>
              <a:t> …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4000" dirty="0" smtClean="0">
                <a:latin typeface="Calibri" panose="020F0502020204030204" pitchFamily="34" charset="0"/>
              </a:rPr>
              <a:t>Alienates us from </a:t>
            </a:r>
            <a:r>
              <a:rPr lang="en-US" sz="4000" b="1" dirty="0" smtClean="0">
                <a:latin typeface="Calibri" panose="020F0502020204030204" pitchFamily="34" charset="0"/>
              </a:rPr>
              <a:t>others</a:t>
            </a:r>
            <a:r>
              <a:rPr lang="en-US" sz="4000" dirty="0" smtClean="0">
                <a:latin typeface="Calibri" panose="020F0502020204030204" pitchFamily="34" charset="0"/>
              </a:rPr>
              <a:t> … 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201977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2140</TotalTime>
  <Words>947</Words>
  <Application>Microsoft Office PowerPoint</Application>
  <PresentationFormat>On-screen Show (4:3)</PresentationFormat>
  <Paragraphs>172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Sin and Forgiveness</vt:lpstr>
      <vt:lpstr>What is sin? </vt:lpstr>
      <vt:lpstr>Where did sin come from? </vt:lpstr>
      <vt:lpstr>Seven Deadly Sins</vt:lpstr>
      <vt:lpstr>Origins of the Seven Deadly Sins</vt:lpstr>
      <vt:lpstr>Seven Capital Sins</vt:lpstr>
      <vt:lpstr>Sin survey … </vt:lpstr>
      <vt:lpstr>Sins and Virtues … </vt:lpstr>
      <vt:lpstr>The affect of sin …  </vt:lpstr>
      <vt:lpstr>What does the BIBLE say about sin? </vt:lpstr>
      <vt:lpstr>Old Testament </vt:lpstr>
      <vt:lpstr>New Testament </vt:lpstr>
      <vt:lpstr>What does the CHURCH say about sin? </vt:lpstr>
      <vt:lpstr>Types of sin … </vt:lpstr>
      <vt:lpstr>Personal sin … </vt:lpstr>
      <vt:lpstr>Categories of sin …</vt:lpstr>
      <vt:lpstr>Types of Sin: Mortal</vt:lpstr>
      <vt:lpstr>Effects of mortal sin … </vt:lpstr>
      <vt:lpstr>Types of Sin: Venial</vt:lpstr>
      <vt:lpstr>Types of Sin: Social</vt:lpstr>
      <vt:lpstr>PowerPoint Presentation</vt:lpstr>
      <vt:lpstr>What is the remedy for sin? </vt:lpstr>
      <vt:lpstr>Sin &amp; Forgiveness</vt:lpstr>
      <vt:lpstr>Endless mercy of God …</vt:lpstr>
      <vt:lpstr>Reconciliation … </vt:lpstr>
      <vt:lpstr>The names of forgiveness 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Stewart</dc:creator>
  <cp:lastModifiedBy>Michael Stewart</cp:lastModifiedBy>
  <cp:revision>70</cp:revision>
  <cp:lastPrinted>2015-03-04T20:50:07Z</cp:lastPrinted>
  <dcterms:created xsi:type="dcterms:W3CDTF">2014-09-08T13:48:01Z</dcterms:created>
  <dcterms:modified xsi:type="dcterms:W3CDTF">2019-04-15T16:48:13Z</dcterms:modified>
</cp:coreProperties>
</file>