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70" r:id="rId13"/>
    <p:sldId id="269" r:id="rId14"/>
    <p:sldId id="273" r:id="rId15"/>
    <p:sldId id="274" r:id="rId16"/>
    <p:sldId id="275" r:id="rId17"/>
    <p:sldId id="276" r:id="rId18"/>
    <p:sldId id="271" r:id="rId19"/>
    <p:sldId id="272" r:id="rId20"/>
    <p:sldId id="282" r:id="rId21"/>
    <p:sldId id="277" r:id="rId22"/>
    <p:sldId id="278" r:id="rId23"/>
    <p:sldId id="279" r:id="rId24"/>
    <p:sldId id="280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89D74"/>
    <a:srgbClr val="DD7033"/>
    <a:srgbClr val="C4884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7" autoAdjust="0"/>
    <p:restoredTop sz="86323" autoAdjust="0"/>
  </p:normalViewPr>
  <p:slideViewPr>
    <p:cSldViewPr>
      <p:cViewPr varScale="1">
        <p:scale>
          <a:sx n="63" d="100"/>
          <a:sy n="63" d="100"/>
        </p:scale>
        <p:origin x="2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612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20C3-9DBA-423B-B55B-4649087A3C5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876-3547-4115-BF1F-590D503D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20C3-9DBA-423B-B55B-4649087A3C5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876-3547-4115-BF1F-590D503D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20C3-9DBA-423B-B55B-4649087A3C5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876-3547-4115-BF1F-590D503D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20C3-9DBA-423B-B55B-4649087A3C5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876-3547-4115-BF1F-590D503D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20C3-9DBA-423B-B55B-4649087A3C5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876-3547-4115-BF1F-590D503D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20C3-9DBA-423B-B55B-4649087A3C5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876-3547-4115-BF1F-590D503D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20C3-9DBA-423B-B55B-4649087A3C5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876-3547-4115-BF1F-590D503D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20C3-9DBA-423B-B55B-4649087A3C5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876-3547-4115-BF1F-590D503D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20C3-9DBA-423B-B55B-4649087A3C5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876-3547-4115-BF1F-590D503D86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20C3-9DBA-423B-B55B-4649087A3C5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0876-3547-4115-BF1F-590D503D86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20C3-9DBA-423B-B55B-4649087A3C5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F0876-3547-4115-BF1F-590D503D86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83F0876-3547-4115-BF1F-590D503D86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C8B20C3-9DBA-423B-B55B-4649087A3C52}" type="datetimeFigureOut">
              <a:rPr lang="en-US" smtClean="0"/>
              <a:t>4/26/2018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/>
              <a:t>Love for God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419600"/>
            <a:ext cx="4114800" cy="1066800"/>
          </a:xfrm>
        </p:spPr>
        <p:txBody>
          <a:bodyPr>
            <a:normAutofit/>
          </a:bodyPr>
          <a:lstStyle/>
          <a:p>
            <a:pPr algn="r"/>
            <a:r>
              <a:rPr lang="en-US" sz="6000" b="1" dirty="0" smtClean="0"/>
              <a:t>Chapter 7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189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b="1" dirty="0" smtClean="0"/>
              <a:t>Keeping the Commandments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10" y="1295400"/>
            <a:ext cx="760568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6600" b="1" dirty="0" smtClean="0"/>
              <a:t>Decalogue … 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1" y="1295400"/>
            <a:ext cx="5400675" cy="5385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6499" y="2590800"/>
            <a:ext cx="3581400" cy="2123658"/>
          </a:xfrm>
          <a:prstGeom prst="rect">
            <a:avLst/>
          </a:prstGeom>
          <a:solidFill>
            <a:srgbClr val="E89D74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j-lt"/>
              </a:rPr>
              <a:t>“TEN WORDS”</a:t>
            </a:r>
            <a:endParaRPr lang="en-US" sz="6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926061"/>
            <a:ext cx="1981200" cy="646331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Exodus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51781" y="5686692"/>
            <a:ext cx="2895600" cy="646331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Deuteronomy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379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2" y="152400"/>
            <a:ext cx="7620000" cy="868362"/>
          </a:xfrm>
        </p:spPr>
        <p:txBody>
          <a:bodyPr/>
          <a:lstStyle/>
          <a:p>
            <a:r>
              <a:rPr lang="en-US" sz="5400" b="1" dirty="0" smtClean="0"/>
              <a:t>First Commandment … </a:t>
            </a:r>
            <a:endParaRPr lang="en-US" sz="5400" b="1" dirty="0"/>
          </a:p>
        </p:txBody>
      </p:sp>
      <p:pic>
        <p:nvPicPr>
          <p:cNvPr id="1026" name="Picture 2" descr="Image result for first command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26" y="2362200"/>
            <a:ext cx="4419600" cy="39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426" y="914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You shall worship the Lord your God and Him only shall you serve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06697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44562"/>
          </a:xfrm>
        </p:spPr>
        <p:txBody>
          <a:bodyPr/>
          <a:lstStyle/>
          <a:p>
            <a:r>
              <a:rPr lang="en-US" sz="5400" b="1" dirty="0" smtClean="0"/>
              <a:t>First Commandment …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495800" cy="5334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u="sng" dirty="0" smtClean="0"/>
              <a:t>FAITH</a:t>
            </a:r>
            <a:r>
              <a:rPr lang="en-US" u="sng" dirty="0" smtClean="0"/>
              <a:t>:</a:t>
            </a:r>
            <a:r>
              <a:rPr lang="en-US" b="1" dirty="0" smtClean="0"/>
              <a:t> Saying </a:t>
            </a:r>
            <a:r>
              <a:rPr lang="en-US" b="1" i="1" dirty="0" smtClean="0"/>
              <a:t>‘yes’</a:t>
            </a:r>
            <a:r>
              <a:rPr lang="en-US" b="1" dirty="0" smtClean="0"/>
              <a:t> to God</a:t>
            </a:r>
            <a:endParaRPr lang="en-US" b="1" u="sng" dirty="0" smtClean="0"/>
          </a:p>
          <a:p>
            <a:r>
              <a:rPr lang="en-US" dirty="0" smtClean="0"/>
              <a:t>Abraham</a:t>
            </a:r>
          </a:p>
          <a:p>
            <a:r>
              <a:rPr lang="en-US" dirty="0" smtClean="0"/>
              <a:t>Mary</a:t>
            </a:r>
          </a:p>
          <a:p>
            <a:r>
              <a:rPr lang="en-US" dirty="0" smtClean="0"/>
              <a:t>We strengthen our faith by: </a:t>
            </a:r>
          </a:p>
          <a:p>
            <a:pPr marL="731520" lvl="1" indent="-36576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Prayer – our best friend</a:t>
            </a:r>
          </a:p>
          <a:p>
            <a:pPr marL="731520" lvl="1" indent="-36576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Reading bible – our family history</a:t>
            </a:r>
          </a:p>
          <a:p>
            <a:pPr marL="731520" lvl="1" indent="-36576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Sacraments </a:t>
            </a:r>
          </a:p>
          <a:p>
            <a:pPr marL="731520" lvl="1" indent="-36576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Study</a:t>
            </a:r>
            <a:endParaRPr lang="en-US" dirty="0"/>
          </a:p>
          <a:p>
            <a:pPr marL="731520" lvl="1" indent="-36576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Role models</a:t>
            </a:r>
          </a:p>
          <a:p>
            <a:pPr marL="731520" lvl="1" indent="-36576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FAITH IN ACTION!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3086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4278331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Temptations that threaten faith:</a:t>
            </a: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 smtClean="0"/>
              <a:t>Voluntary doubt</a:t>
            </a: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 smtClean="0"/>
              <a:t>Incredulity</a:t>
            </a: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 smtClean="0"/>
              <a:t>Heresy</a:t>
            </a: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 smtClean="0"/>
              <a:t>Apostasy</a:t>
            </a:r>
          </a:p>
          <a:p>
            <a:pPr marL="800100" lvl="1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 smtClean="0"/>
              <a:t>Schism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318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44562"/>
          </a:xfrm>
        </p:spPr>
        <p:txBody>
          <a:bodyPr/>
          <a:lstStyle/>
          <a:p>
            <a:r>
              <a:rPr lang="en-US" sz="5400" b="1" dirty="0" smtClean="0"/>
              <a:t>First Commandment …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7772400" cy="533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500" b="1" u="sng" dirty="0" smtClean="0"/>
              <a:t>HOPE</a:t>
            </a:r>
            <a:r>
              <a:rPr lang="en-US" sz="3500" u="sng" dirty="0" smtClean="0"/>
              <a:t>:</a:t>
            </a:r>
            <a:r>
              <a:rPr lang="en-US" sz="3500" b="1" dirty="0" smtClean="0"/>
              <a:t> Trusting that God </a:t>
            </a:r>
            <a:r>
              <a:rPr lang="en-US" sz="3500" b="1" i="1" dirty="0" smtClean="0"/>
              <a:t>‘has this’</a:t>
            </a:r>
            <a:endParaRPr lang="en-US" sz="3500" b="1" u="sng" dirty="0" smtClean="0"/>
          </a:p>
          <a:p>
            <a:r>
              <a:rPr lang="en-US" sz="3200" u="sng" dirty="0" smtClean="0"/>
              <a:t>What do you hope for?  </a:t>
            </a:r>
          </a:p>
          <a:p>
            <a:r>
              <a:rPr lang="en-US" sz="2400" dirty="0" smtClean="0"/>
              <a:t>Examples:  Mary, St. Monica </a:t>
            </a:r>
          </a:p>
          <a:p>
            <a:r>
              <a:rPr lang="en-US" sz="2400" dirty="0" smtClean="0"/>
              <a:t>Violations: Despair, presumption</a:t>
            </a:r>
          </a:p>
          <a:p>
            <a:r>
              <a:rPr lang="en-US" sz="2400" dirty="0" smtClean="0"/>
              <a:t>We strengthen our faith by: </a:t>
            </a:r>
          </a:p>
          <a:p>
            <a:pPr marL="731520" lvl="1" indent="-36576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Prayer – our best friend</a:t>
            </a:r>
          </a:p>
          <a:p>
            <a:pPr marL="731520" lvl="1" indent="-36576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Reading bible –family history</a:t>
            </a:r>
          </a:p>
          <a:p>
            <a:pPr marL="731520" lvl="1" indent="-36576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Sacraments </a:t>
            </a:r>
          </a:p>
          <a:p>
            <a:pPr marL="731520" lvl="1" indent="-36576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Study</a:t>
            </a:r>
            <a:endParaRPr lang="en-US" dirty="0"/>
          </a:p>
          <a:p>
            <a:pPr marL="731520" lvl="1" indent="-36576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Role models</a:t>
            </a:r>
          </a:p>
          <a:p>
            <a:pPr marL="731520" lvl="1" indent="-36576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FAITH IN ACTION! </a:t>
            </a:r>
          </a:p>
        </p:txBody>
      </p:sp>
      <p:pic>
        <p:nvPicPr>
          <p:cNvPr id="3074" name="Picture 2" descr="Image result for h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3657600" cy="33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44562"/>
          </a:xfrm>
        </p:spPr>
        <p:txBody>
          <a:bodyPr/>
          <a:lstStyle/>
          <a:p>
            <a:r>
              <a:rPr lang="en-US" sz="5400" b="1" dirty="0" smtClean="0"/>
              <a:t>First Commandment …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7772400" cy="99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500" b="1" u="sng" dirty="0" smtClean="0"/>
              <a:t>LOVE</a:t>
            </a:r>
            <a:r>
              <a:rPr lang="en-US" sz="3500" u="sng" dirty="0" smtClean="0"/>
              <a:t>:</a:t>
            </a:r>
            <a:r>
              <a:rPr lang="en-US" sz="3500" b="1" dirty="0" smtClean="0"/>
              <a:t> </a:t>
            </a:r>
            <a:r>
              <a:rPr lang="en-US" sz="3500" b="1" i="1" dirty="0" smtClean="0"/>
              <a:t>Agape – holding someone close to your heart </a:t>
            </a:r>
            <a:endParaRPr lang="en-US" sz="3500" b="1" i="1" u="sng" dirty="0" smtClean="0"/>
          </a:p>
        </p:txBody>
      </p:sp>
      <p:pic>
        <p:nvPicPr>
          <p:cNvPr id="5122" name="Picture 2" descr="Image result for AG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2209800"/>
            <a:ext cx="5414379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46439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01000" cy="1676400"/>
          </a:xfrm>
        </p:spPr>
        <p:txBody>
          <a:bodyPr/>
          <a:lstStyle/>
          <a:p>
            <a:r>
              <a:rPr lang="en-US" sz="5400" b="1" dirty="0" smtClean="0"/>
              <a:t>Living the First Commandment …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876800" cy="4782164"/>
          </a:xfrm>
        </p:spPr>
        <p:txBody>
          <a:bodyPr>
            <a:noAutofit/>
          </a:bodyPr>
          <a:lstStyle/>
          <a:p>
            <a:pPr marL="274320"/>
            <a:r>
              <a:rPr lang="en-US" sz="3200" dirty="0" smtClean="0"/>
              <a:t>Faith ≠ Religion </a:t>
            </a:r>
          </a:p>
          <a:p>
            <a:pPr lvl="1"/>
            <a:r>
              <a:rPr lang="en-US" sz="2800" dirty="0" smtClean="0"/>
              <a:t>Faith – Hebrews 11:1</a:t>
            </a:r>
          </a:p>
          <a:p>
            <a:pPr lvl="1"/>
            <a:r>
              <a:rPr lang="en-US" sz="2800" dirty="0" smtClean="0"/>
              <a:t>Religion – how we act it out</a:t>
            </a:r>
          </a:p>
          <a:p>
            <a:pPr marL="274320"/>
            <a:r>
              <a:rPr lang="en-US" sz="3200" dirty="0" smtClean="0"/>
              <a:t>How we worship God:</a:t>
            </a:r>
          </a:p>
          <a:p>
            <a:pPr lvl="1"/>
            <a:r>
              <a:rPr lang="en-US" sz="2800" dirty="0" smtClean="0"/>
              <a:t>Adoration</a:t>
            </a:r>
          </a:p>
          <a:p>
            <a:pPr lvl="1"/>
            <a:r>
              <a:rPr lang="en-US" sz="2800" dirty="0" smtClean="0"/>
              <a:t>Prayer</a:t>
            </a:r>
          </a:p>
          <a:p>
            <a:pPr lvl="1"/>
            <a:r>
              <a:rPr lang="en-US" sz="2800" dirty="0" smtClean="0"/>
              <a:t>Sacrifice </a:t>
            </a:r>
          </a:p>
          <a:p>
            <a:pPr lvl="1"/>
            <a:r>
              <a:rPr lang="en-US" sz="2800" dirty="0" smtClean="0"/>
              <a:t>Vows</a:t>
            </a:r>
          </a:p>
        </p:txBody>
      </p:sp>
      <p:pic>
        <p:nvPicPr>
          <p:cNvPr id="6146" name="Picture 2" descr="Image result for hands folded in pr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78" y="3581400"/>
            <a:ext cx="3772621" cy="30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676400"/>
          </a:xfrm>
        </p:spPr>
        <p:txBody>
          <a:bodyPr/>
          <a:lstStyle/>
          <a:p>
            <a:r>
              <a:rPr lang="en-US" sz="5400" b="1" dirty="0" smtClean="0"/>
              <a:t>Offenses to the First Commandment …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828800"/>
            <a:ext cx="4038600" cy="4800600"/>
          </a:xfrm>
        </p:spPr>
        <p:txBody>
          <a:bodyPr>
            <a:normAutofit/>
          </a:bodyPr>
          <a:lstStyle/>
          <a:p>
            <a:r>
              <a:rPr lang="en-US" sz="3000" b="1" i="1" dirty="0" smtClean="0"/>
              <a:t>What else do we make our ‘god’? </a:t>
            </a:r>
          </a:p>
          <a:p>
            <a:r>
              <a:rPr lang="en-US" sz="2400" dirty="0" smtClean="0"/>
              <a:t>Idolatry</a:t>
            </a:r>
          </a:p>
          <a:p>
            <a:r>
              <a:rPr lang="en-US" sz="2400" dirty="0" smtClean="0"/>
              <a:t>Polytheism</a:t>
            </a:r>
          </a:p>
          <a:p>
            <a:r>
              <a:rPr lang="en-US" sz="2400" dirty="0" smtClean="0"/>
              <a:t>Superstitions</a:t>
            </a:r>
          </a:p>
          <a:p>
            <a:r>
              <a:rPr lang="en-US" sz="2400" dirty="0" smtClean="0"/>
              <a:t>Divination</a:t>
            </a:r>
          </a:p>
          <a:p>
            <a:r>
              <a:rPr lang="en-US" sz="2400" dirty="0" smtClean="0"/>
              <a:t>Magic, Spiritism</a:t>
            </a:r>
          </a:p>
          <a:p>
            <a:r>
              <a:rPr lang="en-US" sz="2400" dirty="0" smtClean="0"/>
              <a:t>Irreligion, sacrilege</a:t>
            </a:r>
          </a:p>
          <a:p>
            <a:r>
              <a:rPr lang="en-US" sz="2400" dirty="0" smtClean="0"/>
              <a:t>Atheism v. Agnosticism</a:t>
            </a:r>
          </a:p>
          <a:p>
            <a:r>
              <a:rPr lang="en-US" sz="2400" dirty="0" smtClean="0"/>
              <a:t>Humanism v. materialism</a:t>
            </a:r>
            <a:endParaRPr lang="en-US" sz="2400" dirty="0"/>
          </a:p>
        </p:txBody>
      </p:sp>
      <p:pic>
        <p:nvPicPr>
          <p:cNvPr id="7170" name="Picture 2" descr="Image result for false g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829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2342" cy="868362"/>
          </a:xfrm>
        </p:spPr>
        <p:txBody>
          <a:bodyPr/>
          <a:lstStyle/>
          <a:p>
            <a:r>
              <a:rPr lang="en-US" sz="5400" b="1" dirty="0" smtClean="0"/>
              <a:t>Second Commandment …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8426" y="914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You </a:t>
            </a:r>
            <a:r>
              <a:rPr lang="en-US" sz="3600" b="1" i="1" smtClean="0"/>
              <a:t>shall not take </a:t>
            </a:r>
            <a:r>
              <a:rPr lang="en-US" sz="3600" b="1" i="1" dirty="0" smtClean="0"/>
              <a:t>the name of </a:t>
            </a:r>
          </a:p>
          <a:p>
            <a:pPr algn="ctr"/>
            <a:r>
              <a:rPr lang="en-US" sz="3600" b="1" i="1" dirty="0" smtClean="0"/>
              <a:t>the Lord your God in vain</a:t>
            </a:r>
            <a:endParaRPr lang="en-US" sz="3600" b="1" i="1" dirty="0"/>
          </a:p>
        </p:txBody>
      </p:sp>
      <p:pic>
        <p:nvPicPr>
          <p:cNvPr id="2050" name="Picture 2" descr="Image result for you shall not take the name of the lord your god in v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72" y="2286000"/>
            <a:ext cx="5373908" cy="40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2342" cy="868362"/>
          </a:xfrm>
        </p:spPr>
        <p:txBody>
          <a:bodyPr/>
          <a:lstStyle/>
          <a:p>
            <a:r>
              <a:rPr lang="en-US" sz="5400" b="1" dirty="0" smtClean="0"/>
              <a:t>Second Commandment … </a:t>
            </a:r>
            <a:endParaRPr lang="en-US" sz="5400" b="1" dirty="0"/>
          </a:p>
        </p:txBody>
      </p:sp>
      <p:pic>
        <p:nvPicPr>
          <p:cNvPr id="4098" name="Picture 2" descr="Image result for collage of n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4" y="1897797"/>
            <a:ext cx="82772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066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/>
              <a:t>We are called by name … 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32621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246929"/>
            <a:ext cx="7620000" cy="868362"/>
          </a:xfrm>
        </p:spPr>
        <p:txBody>
          <a:bodyPr/>
          <a:lstStyle/>
          <a:p>
            <a:r>
              <a:rPr lang="en-US" sz="6200" b="1" dirty="0" smtClean="0"/>
              <a:t>Where we’ve been … </a:t>
            </a:r>
            <a:endParaRPr lang="en-US" sz="6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143000"/>
            <a:ext cx="7772400" cy="5257800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600" b="1" dirty="0" smtClean="0"/>
              <a:t>CH-1</a:t>
            </a:r>
            <a:r>
              <a:rPr lang="en-US" sz="2600" dirty="0" smtClean="0"/>
              <a:t> – Who are you? </a:t>
            </a:r>
          </a:p>
          <a:p>
            <a:pPr marL="114300" indent="0">
              <a:buNone/>
            </a:pPr>
            <a:r>
              <a:rPr lang="en-US" sz="2600" b="1" dirty="0" smtClean="0"/>
              <a:t>CH-2</a:t>
            </a:r>
            <a:r>
              <a:rPr lang="en-US" sz="2600" dirty="0" smtClean="0"/>
              <a:t> – Making good and moral decisions – S.T.O.P. model</a:t>
            </a:r>
          </a:p>
          <a:p>
            <a:pPr marL="114300" indent="0">
              <a:buNone/>
            </a:pPr>
            <a:r>
              <a:rPr lang="en-US" sz="2600" b="1" dirty="0" smtClean="0"/>
              <a:t>CH-3</a:t>
            </a:r>
            <a:r>
              <a:rPr lang="en-US" sz="2600" dirty="0" smtClean="0"/>
              <a:t> – How law, freedom, and free-will impact decision making</a:t>
            </a:r>
          </a:p>
          <a:p>
            <a:pPr marL="114300" indent="0">
              <a:buNone/>
            </a:pPr>
            <a:r>
              <a:rPr lang="en-US" sz="2600" b="1" dirty="0" smtClean="0"/>
              <a:t>CH-4</a:t>
            </a:r>
            <a:r>
              <a:rPr lang="en-US" sz="2600" dirty="0" smtClean="0"/>
              <a:t> – Jesus and his Beatitudes as the moral norm</a:t>
            </a:r>
          </a:p>
          <a:p>
            <a:pPr marL="114300" indent="0">
              <a:buNone/>
            </a:pPr>
            <a:r>
              <a:rPr lang="en-US" sz="2600" b="1" dirty="0" smtClean="0"/>
              <a:t>CH-5</a:t>
            </a:r>
            <a:r>
              <a:rPr lang="en-US" sz="2600" dirty="0" smtClean="0"/>
              <a:t> – The power of our conscience in living good and moral lives</a:t>
            </a:r>
          </a:p>
          <a:p>
            <a:pPr marL="114300" indent="0">
              <a:buNone/>
            </a:pPr>
            <a:r>
              <a:rPr lang="en-US" sz="2600" b="1" dirty="0" smtClean="0"/>
              <a:t>CH-6</a:t>
            </a:r>
            <a:r>
              <a:rPr lang="en-US" sz="2600" dirty="0" smtClean="0"/>
              <a:t> – The power of sin and temptation in our lives, weighed against God’s endless mercy and compassion</a:t>
            </a:r>
          </a:p>
          <a:p>
            <a:pPr marL="114300" indent="0">
              <a:buNone/>
            </a:pPr>
            <a:r>
              <a:rPr lang="en-US" sz="2600" dirty="0" smtClean="0">
                <a:latin typeface="Franklin Gothic Heavy" panose="020B0903020102020204" pitchFamily="34" charset="0"/>
              </a:rPr>
              <a:t>CH-7 – LOVE – the OTHER SIDE OF SIN – Ten Commandments </a:t>
            </a:r>
            <a:endParaRPr lang="en-US" sz="26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35" y="29497"/>
            <a:ext cx="7620000" cy="1143000"/>
          </a:xfrm>
        </p:spPr>
        <p:txBody>
          <a:bodyPr/>
          <a:lstStyle/>
          <a:p>
            <a:r>
              <a:rPr lang="en-US" sz="6600" b="1" dirty="0" smtClean="0"/>
              <a:t>Your NAME …</a:t>
            </a:r>
            <a:endParaRPr lang="en-US" sz="6600" b="1" dirty="0"/>
          </a:p>
        </p:txBody>
      </p:sp>
      <p:sp>
        <p:nvSpPr>
          <p:cNvPr id="3" name="Rectangle 2"/>
          <p:cNvSpPr/>
          <p:nvPr/>
        </p:nvSpPr>
        <p:spPr>
          <a:xfrm>
            <a:off x="314632" y="1066799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>
              <a:buFont typeface="+mj-lt"/>
              <a:buAutoNum type="arabicPeriod"/>
            </a:pPr>
            <a:r>
              <a:rPr lang="en-US" sz="2400" dirty="0"/>
              <a:t>What does your name mean</a:t>
            </a:r>
            <a:r>
              <a:rPr lang="en-US" sz="2400" dirty="0" smtClean="0"/>
              <a:t>? First, middle, Confirmation? </a:t>
            </a:r>
            <a:endParaRPr lang="en-US" sz="2400" dirty="0"/>
          </a:p>
          <a:p>
            <a:pPr marL="365760" lvl="0" indent="-365760">
              <a:buFont typeface="+mj-lt"/>
              <a:buAutoNum type="arabicPeriod"/>
            </a:pPr>
            <a:r>
              <a:rPr lang="en-US" sz="2400" dirty="0"/>
              <a:t>Where does it come from?  Do you know how you got that name? </a:t>
            </a:r>
          </a:p>
          <a:p>
            <a:pPr marL="365760" lvl="0" indent="-365760">
              <a:buFont typeface="+mj-lt"/>
              <a:buAutoNum type="arabicPeriod"/>
            </a:pPr>
            <a:r>
              <a:rPr lang="en-US" sz="2400" dirty="0"/>
              <a:t>What are some characteristics of that name, and how does your personality align to that? </a:t>
            </a:r>
          </a:p>
          <a:p>
            <a:pPr marL="365760" lvl="0" indent="-365760">
              <a:buFont typeface="+mj-lt"/>
              <a:buAutoNum type="arabicPeriod"/>
            </a:pPr>
            <a:r>
              <a:rPr lang="en-US" sz="2400" dirty="0"/>
              <a:t>What do the names of your parents mean, and does it speak anything about you?</a:t>
            </a:r>
          </a:p>
        </p:txBody>
      </p:sp>
      <p:pic>
        <p:nvPicPr>
          <p:cNvPr id="1026" name="Picture 2" descr="Image result for n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32" y="4180259"/>
            <a:ext cx="3352800" cy="239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sz="5400" b="1" dirty="0" smtClean="0"/>
              <a:t>What is God’s name?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7718455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AM who I am … </a:t>
            </a:r>
          </a:p>
          <a:p>
            <a:r>
              <a:rPr lang="en-US" dirty="0" smtClean="0"/>
              <a:t>Yahweh = </a:t>
            </a:r>
            <a:r>
              <a:rPr lang="en-US" i="1" dirty="0" err="1" smtClean="0"/>
              <a:t>Hayah</a:t>
            </a:r>
            <a:r>
              <a:rPr lang="en-US" dirty="0" smtClean="0"/>
              <a:t> = ‘existed’</a:t>
            </a:r>
          </a:p>
          <a:p>
            <a:r>
              <a:rPr lang="en-US" dirty="0" smtClean="0"/>
              <a:t>Present = </a:t>
            </a:r>
            <a:r>
              <a:rPr lang="en-US" i="1" dirty="0" smtClean="0"/>
              <a:t>I am</a:t>
            </a:r>
          </a:p>
          <a:p>
            <a:r>
              <a:rPr lang="en-US" dirty="0" smtClean="0"/>
              <a:t>Future = </a:t>
            </a:r>
            <a:r>
              <a:rPr lang="en-US" i="1" dirty="0" smtClean="0"/>
              <a:t>I will be</a:t>
            </a:r>
          </a:p>
          <a:p>
            <a:r>
              <a:rPr lang="en-US" i="1" dirty="0" smtClean="0"/>
              <a:t>… is now and ever shall be … world without end, Amen. </a:t>
            </a:r>
            <a:endParaRPr lang="en-US" i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94" y="3886200"/>
            <a:ext cx="3832255" cy="260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620000" cy="1143000"/>
          </a:xfrm>
        </p:spPr>
        <p:txBody>
          <a:bodyPr/>
          <a:lstStyle/>
          <a:p>
            <a:r>
              <a:rPr lang="en-US" sz="6600" b="1" dirty="0" smtClean="0"/>
              <a:t>“Christian” …. </a:t>
            </a:r>
            <a:endParaRPr lang="en-US" sz="6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400" dirty="0" smtClean="0"/>
              <a:t>Jesus … ?????</a:t>
            </a:r>
          </a:p>
          <a:p>
            <a:r>
              <a:rPr lang="en-US" sz="3400" dirty="0" smtClean="0"/>
              <a:t>‘I baptize you in the NAME of the Father, the Son, and the Holy Spirit …” </a:t>
            </a:r>
          </a:p>
          <a:p>
            <a:r>
              <a:rPr lang="en-US" sz="3400" dirty="0" smtClean="0"/>
              <a:t>Confirmation NAME</a:t>
            </a:r>
          </a:p>
          <a:p>
            <a:endParaRPr lang="en-US" dirty="0"/>
          </a:p>
        </p:txBody>
      </p:sp>
      <p:pic>
        <p:nvPicPr>
          <p:cNvPr id="2050" name="Picture 2" descr="Image result for christian symbol art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94038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477962"/>
          </a:xfrm>
        </p:spPr>
        <p:txBody>
          <a:bodyPr/>
          <a:lstStyle/>
          <a:p>
            <a:r>
              <a:rPr lang="en-US" sz="5400" b="1" dirty="0" smtClean="0"/>
              <a:t>Second Commandment Offenses …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3657600" cy="4590288"/>
          </a:xfrm>
        </p:spPr>
        <p:txBody>
          <a:bodyPr/>
          <a:lstStyle/>
          <a:p>
            <a:r>
              <a:rPr lang="en-US" sz="3200" dirty="0" smtClean="0"/>
              <a:t>Dishonors God, others, us</a:t>
            </a:r>
          </a:p>
          <a:p>
            <a:r>
              <a:rPr lang="en-US" sz="3200" dirty="0" smtClean="0"/>
              <a:t>Offenses against God’s name:</a:t>
            </a:r>
          </a:p>
          <a:p>
            <a:pPr marL="731520" lvl="1" indent="-36576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Breaking promises</a:t>
            </a:r>
          </a:p>
          <a:p>
            <a:pPr marL="731520" lvl="1" indent="-36576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Blasphemy</a:t>
            </a:r>
          </a:p>
          <a:p>
            <a:pPr marL="731520" lvl="1" indent="-365760">
              <a:buFont typeface="Wingdings" panose="05000000000000000000" pitchFamily="2" charset="2"/>
              <a:buChar char="q"/>
            </a:pPr>
            <a:r>
              <a:rPr lang="en-US" sz="2800" dirty="0" smtClean="0"/>
              <a:t>Swearing</a:t>
            </a:r>
          </a:p>
        </p:txBody>
      </p:sp>
      <p:pic>
        <p:nvPicPr>
          <p:cNvPr id="3074" name="Picture 2" descr="Image result for taking off m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58" y="1752600"/>
            <a:ext cx="409435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2342" cy="868362"/>
          </a:xfrm>
        </p:spPr>
        <p:txBody>
          <a:bodyPr/>
          <a:lstStyle/>
          <a:p>
            <a:r>
              <a:rPr lang="en-US" sz="5400" b="1" dirty="0" smtClean="0"/>
              <a:t>Third Commandment …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8426" y="914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Remember to keep holy the Lord’s day</a:t>
            </a:r>
            <a:endParaRPr lang="en-US" sz="3600" b="1" i="1" dirty="0"/>
          </a:p>
        </p:txBody>
      </p:sp>
      <p:pic>
        <p:nvPicPr>
          <p:cNvPr id="1026" name="Picture 2" descr="Image result for chick-fil-a 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60731"/>
            <a:ext cx="6553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4897989"/>
            <a:ext cx="49456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ENCOURAGES THE VALUE OF</a:t>
            </a: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PLAY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  <a:endParaRPr lang="en-US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51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Sabbath Day … </a:t>
            </a:r>
            <a:endParaRPr lang="en-US" sz="6600" b="1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58402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ristian wor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763" y="3770578"/>
            <a:ext cx="3863068" cy="276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3903" y="1971368"/>
            <a:ext cx="2620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JEWS</a:t>
            </a:r>
          </a:p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Saturday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943" y="4490010"/>
            <a:ext cx="3392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CHRISTIANS</a:t>
            </a:r>
          </a:p>
          <a:p>
            <a:pPr algn="ctr"/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Sunday</a:t>
            </a:r>
          </a:p>
        </p:txBody>
      </p:sp>
    </p:spTree>
    <p:extLst>
      <p:ext uri="{BB962C8B-B14F-4D97-AF65-F5344CB8AC3E}">
        <p14:creationId xmlns:p14="http://schemas.microsoft.com/office/powerpoint/2010/main" val="13665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6000" b="1" dirty="0" smtClean="0"/>
              <a:t>Make a family crest … </a:t>
            </a:r>
            <a:endParaRPr lang="en-US" sz="6000" b="1" dirty="0"/>
          </a:p>
        </p:txBody>
      </p:sp>
      <p:pic>
        <p:nvPicPr>
          <p:cNvPr id="1028" name="Picture 4" descr="http://www.aod.org/~/media/Images/AOD/Logo/AOD%20Logos/Logos%20and%20Images/Archbishop%20Vigneron/AoD-ABV-COA3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6192"/>
            <a:ext cx="3276600" cy="43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80" y="1519665"/>
            <a:ext cx="381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613"/>
            <a:ext cx="7620000" cy="1143000"/>
          </a:xfrm>
        </p:spPr>
        <p:txBody>
          <a:bodyPr/>
          <a:lstStyle/>
          <a:p>
            <a:r>
              <a:rPr lang="en-US" sz="6600" b="1" dirty="0" smtClean="0"/>
              <a:t>Family crest … 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" y="1202372"/>
            <a:ext cx="8061960" cy="5427027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600" dirty="0" smtClean="0"/>
              <a:t>Using the meaning of names as you find them, first determine your </a:t>
            </a:r>
            <a:r>
              <a:rPr lang="en-US" sz="2600" b="1" dirty="0" smtClean="0"/>
              <a:t>family theme.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600" dirty="0" smtClean="0"/>
              <a:t>The theme should be at the center of your crest, illustrated in some way by a </a:t>
            </a:r>
            <a:r>
              <a:rPr lang="en-US" sz="2600" b="1" dirty="0" smtClean="0"/>
              <a:t>symbol</a:t>
            </a:r>
            <a:r>
              <a:rPr lang="en-US" sz="2600" dirty="0" smtClean="0"/>
              <a:t> you choose to make that theme clear (e.g. </a:t>
            </a:r>
            <a:r>
              <a:rPr lang="en-US" sz="2600" i="1" dirty="0" smtClean="0"/>
              <a:t>‘Strength of God’ </a:t>
            </a:r>
            <a:r>
              <a:rPr lang="en-US" sz="2600" dirty="0" smtClean="0"/>
              <a:t>could have a cross with a crest of armor).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600" dirty="0" smtClean="0"/>
              <a:t>Then, the </a:t>
            </a:r>
            <a:r>
              <a:rPr lang="en-US" sz="2600" b="1" dirty="0" smtClean="0"/>
              <a:t>themes of each individual name </a:t>
            </a:r>
            <a:r>
              <a:rPr lang="en-US" sz="2600" dirty="0" smtClean="0"/>
              <a:t>(your first, middle, Confirmation, Dad’s first, Mom’s first) should surround the main theme symbol.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600" dirty="0" smtClean="0"/>
              <a:t>Finish the crest in some decorative way. 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600" dirty="0" smtClean="0"/>
              <a:t>Use your imagination!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403" y="4724400"/>
            <a:ext cx="1405877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5775" y="160338"/>
            <a:ext cx="7620000" cy="1143000"/>
          </a:xfrm>
        </p:spPr>
        <p:txBody>
          <a:bodyPr/>
          <a:lstStyle/>
          <a:p>
            <a:r>
              <a:rPr lang="en-US" sz="6000" b="1" dirty="0" smtClean="0"/>
              <a:t>Stump the student …. </a:t>
            </a:r>
            <a:endParaRPr lang="en-US" sz="6000" b="1" dirty="0"/>
          </a:p>
        </p:txBody>
      </p:sp>
      <p:sp>
        <p:nvSpPr>
          <p:cNvPr id="5" name="AutoShape 4" descr="Image result for puzzled emoji face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puzzled emoji face f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puzzled emoji face fre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puzzled fac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83110"/>
            <a:ext cx="52387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868362"/>
          </a:xfrm>
        </p:spPr>
        <p:txBody>
          <a:bodyPr/>
          <a:lstStyle/>
          <a:p>
            <a:pPr algn="ctr"/>
            <a:r>
              <a:rPr lang="en-US" sz="5400" b="1" dirty="0" smtClean="0"/>
              <a:t>The Ten Commandments</a:t>
            </a:r>
            <a:endParaRPr lang="en-US" sz="5400" b="1" dirty="0"/>
          </a:p>
        </p:txBody>
      </p:sp>
      <p:pic>
        <p:nvPicPr>
          <p:cNvPr id="2050" name="Picture 2" descr="Image result for ten command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27" y="1143000"/>
            <a:ext cx="5967951" cy="539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5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/>
          <a:lstStyle/>
          <a:p>
            <a:pPr algn="ctr"/>
            <a:r>
              <a:rPr lang="en-US" sz="4800" b="1" dirty="0"/>
              <a:t>The Ten Commandments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001000" cy="571500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I am the LORD your God. You shall </a:t>
            </a:r>
            <a:r>
              <a:rPr lang="en-US" sz="2800" dirty="0" smtClean="0"/>
              <a:t>not have strange gods before 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You shall not take the name of the Lord your God in vain.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Remember to keep holy the </a:t>
            </a:r>
            <a:r>
              <a:rPr lang="en-US" sz="2800" dirty="0" smtClean="0"/>
              <a:t>Lord’s day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Honor your father and your mother.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You shall not kill.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You shall not commit adultery.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You shall not steal.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You shall not bear false witness against your neighbor.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You shall not covet your neighbor’s wife.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You shall not covet your neighbor’s goods.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7" y="2667000"/>
            <a:ext cx="7813259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7" y="457200"/>
            <a:ext cx="375803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81"/>
            <a:ext cx="4055226" cy="250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82676" y="594849"/>
            <a:ext cx="7108724" cy="253918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 smtClean="0">
                <a:solidFill>
                  <a:srgbClr val="006666"/>
                </a:solidFill>
                <a:latin typeface="Ravie" panose="04040805050809020602" pitchFamily="82" charset="0"/>
                <a:cs typeface="Aharoni" panose="02010803020104030203" pitchFamily="2" charset="-79"/>
              </a:rPr>
              <a:t>Theological Virtues</a:t>
            </a:r>
            <a:endParaRPr lang="en-US" sz="4600" b="1" dirty="0">
              <a:solidFill>
                <a:srgbClr val="006666"/>
              </a:solidFill>
              <a:latin typeface="Ravie" panose="04040805050809020602" pitchFamily="82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165986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Faith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3473763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Virtues related directly to God</a:t>
            </a:r>
          </a:p>
          <a:p>
            <a:pPr marL="365760" indent="-3657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Gifts God gives us to lead a moral life</a:t>
            </a:r>
          </a:p>
          <a:p>
            <a:pPr marL="365760" indent="-3657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Infused into our souls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arity is l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553"/>
            <a:ext cx="411480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751306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MOTHER OF ALL VIRTUES</a:t>
            </a:r>
          </a:p>
          <a:p>
            <a:pPr algn="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~St. Thomas Aquinas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886200"/>
            <a:ext cx="7848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ebdings" panose="05030102010509060703" pitchFamily="18" charset="2"/>
              <a:buChar char=""/>
            </a:pPr>
            <a:r>
              <a:rPr lang="en-US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Agape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‘Daddy’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love = God’s very nature is love, the very source of this virtue</a:t>
            </a:r>
          </a:p>
          <a:p>
            <a:pPr marL="342900" indent="-342900">
              <a:spcAft>
                <a:spcPts val="600"/>
              </a:spcAft>
              <a:buFont typeface="Webdings" panose="05030102010509060703" pitchFamily="18" charset="2"/>
              <a:buChar char="Y"/>
            </a:pP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love because he first loved </a:t>
            </a:r>
            <a:r>
              <a:rPr lang="en-US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John 4:19</a:t>
            </a:r>
          </a:p>
          <a:p>
            <a:pPr marL="342900" indent="-342900">
              <a:spcAft>
                <a:spcPts val="600"/>
              </a:spcAft>
              <a:buFont typeface="Webdings" panose="05030102010509060703" pitchFamily="18" charset="2"/>
              <a:buChar char="Y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God so loved us ..we must love one another</a:t>
            </a:r>
          </a:p>
          <a:p>
            <a:pPr marL="342900" indent="-342900">
              <a:spcAft>
                <a:spcPts val="600"/>
              </a:spcAft>
              <a:buFont typeface="Webdings" panose="05030102010509060703" pitchFamily="18" charset="2"/>
              <a:buChar char="Y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Love is how we </a:t>
            </a:r>
            <a:r>
              <a:rPr lang="en-US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‘see’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= sacrament</a:t>
            </a:r>
          </a:p>
          <a:p>
            <a:pPr marL="342900" indent="-342900">
              <a:buFont typeface="Webdings" panose="05030102010509060703" pitchFamily="18" charset="2"/>
              <a:buChar char="Y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Love is the command of Jesus – Mt 22:34-40</a:t>
            </a:r>
          </a:p>
        </p:txBody>
      </p:sp>
    </p:spTree>
    <p:extLst>
      <p:ext uri="{BB962C8B-B14F-4D97-AF65-F5344CB8AC3E}">
        <p14:creationId xmlns:p14="http://schemas.microsoft.com/office/powerpoint/2010/main" val="37886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h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37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265" y="3581401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CHARITY INVOLVES:</a:t>
            </a:r>
          </a:p>
          <a:p>
            <a:pPr marL="274320" indent="-27432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Obedience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Obeying Jesus’ commands </a:t>
            </a:r>
          </a:p>
          <a:p>
            <a:pPr marL="274320" indent="-27432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Reverence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Respecting and valuing goodness of God and others</a:t>
            </a:r>
          </a:p>
          <a:p>
            <a:pPr marL="274320" indent="-27432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Sacrifice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Commitment on our part, never giving up on God or others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3941</TotalTime>
  <Words>828</Words>
  <Application>Microsoft Office PowerPoint</Application>
  <PresentationFormat>On-screen Show (4:3)</PresentationFormat>
  <Paragraphs>142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Aharoni</vt:lpstr>
      <vt:lpstr>Arial</vt:lpstr>
      <vt:lpstr>Calibri</vt:lpstr>
      <vt:lpstr>Cambria</vt:lpstr>
      <vt:lpstr>Franklin Gothic Heavy</vt:lpstr>
      <vt:lpstr>Ravie</vt:lpstr>
      <vt:lpstr>Verdana</vt:lpstr>
      <vt:lpstr>Webdings</vt:lpstr>
      <vt:lpstr>Wingdings</vt:lpstr>
      <vt:lpstr>Adjacency</vt:lpstr>
      <vt:lpstr>Love for God</vt:lpstr>
      <vt:lpstr>Where we’ve been … </vt:lpstr>
      <vt:lpstr>Stump the student …. </vt:lpstr>
      <vt:lpstr>The Ten Commandments</vt:lpstr>
      <vt:lpstr>The Ten Commandments</vt:lpstr>
      <vt:lpstr>PowerPoint Presentation</vt:lpstr>
      <vt:lpstr>PowerPoint Presentation</vt:lpstr>
      <vt:lpstr>PowerPoint Presentation</vt:lpstr>
      <vt:lpstr>PowerPoint Presentation</vt:lpstr>
      <vt:lpstr>Keeping the Commandments </vt:lpstr>
      <vt:lpstr>Decalogue … </vt:lpstr>
      <vt:lpstr>First Commandment … </vt:lpstr>
      <vt:lpstr>First Commandment … </vt:lpstr>
      <vt:lpstr>First Commandment … </vt:lpstr>
      <vt:lpstr>First Commandment … </vt:lpstr>
      <vt:lpstr>Living the First Commandment … </vt:lpstr>
      <vt:lpstr>Offenses to the First Commandment …</vt:lpstr>
      <vt:lpstr>Second Commandment … </vt:lpstr>
      <vt:lpstr>Second Commandment … </vt:lpstr>
      <vt:lpstr>Your NAME …</vt:lpstr>
      <vt:lpstr>What is God’s name? </vt:lpstr>
      <vt:lpstr>“Christian” …. </vt:lpstr>
      <vt:lpstr>Second Commandment Offenses …</vt:lpstr>
      <vt:lpstr>Third Commandment … </vt:lpstr>
      <vt:lpstr>Sabbath Day … </vt:lpstr>
      <vt:lpstr>Make a family crest … </vt:lpstr>
      <vt:lpstr>Family crest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for God</dc:title>
  <dc:creator>Michael Stewart</dc:creator>
  <cp:lastModifiedBy>Michael Stewart</cp:lastModifiedBy>
  <cp:revision>49</cp:revision>
  <dcterms:created xsi:type="dcterms:W3CDTF">2018-04-16T01:11:32Z</dcterms:created>
  <dcterms:modified xsi:type="dcterms:W3CDTF">2018-04-27T03:18:53Z</dcterms:modified>
</cp:coreProperties>
</file>