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573C-774E-4FD0-8B69-91177A66B7B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41A-DDF2-4DD0-B084-6EFF5D89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6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573C-774E-4FD0-8B69-91177A66B7B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41A-DDF2-4DD0-B084-6EFF5D89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573C-774E-4FD0-8B69-91177A66B7B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41A-DDF2-4DD0-B084-6EFF5D89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9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573C-774E-4FD0-8B69-91177A66B7B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41A-DDF2-4DD0-B084-6EFF5D89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2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573C-774E-4FD0-8B69-91177A66B7B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41A-DDF2-4DD0-B084-6EFF5D89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1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573C-774E-4FD0-8B69-91177A66B7B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41A-DDF2-4DD0-B084-6EFF5D89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4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573C-774E-4FD0-8B69-91177A66B7B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41A-DDF2-4DD0-B084-6EFF5D89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573C-774E-4FD0-8B69-91177A66B7B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41A-DDF2-4DD0-B084-6EFF5D89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9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573C-774E-4FD0-8B69-91177A66B7B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41A-DDF2-4DD0-B084-6EFF5D89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573C-774E-4FD0-8B69-91177A66B7B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41A-DDF2-4DD0-B084-6EFF5D89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573C-774E-4FD0-8B69-91177A66B7B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41A-DDF2-4DD0-B084-6EFF5D89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CC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1573C-774E-4FD0-8B69-91177A66B7B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1641A-DDF2-4DD0-B084-6EFF5D89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0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11375"/>
            <a:ext cx="8686800" cy="1470025"/>
          </a:xfrm>
        </p:spPr>
        <p:txBody>
          <a:bodyPr>
            <a:noAutofit/>
          </a:bodyPr>
          <a:lstStyle/>
          <a:p>
            <a:r>
              <a:rPr lang="en-US" sz="7500" dirty="0" smtClean="0">
                <a:latin typeface="Berlin Sans FB Demi" panose="020E0802020502020306" pitchFamily="34" charset="0"/>
              </a:rPr>
              <a:t>RESPECT FOR LIFE</a:t>
            </a:r>
            <a:endParaRPr lang="en-US" sz="75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64008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Chapter 8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1633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923794" cy="31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11" y="0"/>
            <a:ext cx="7349612" cy="1390197"/>
          </a:xfrm>
        </p:spPr>
        <p:txBody>
          <a:bodyPr>
            <a:noAutofit/>
          </a:bodyPr>
          <a:lstStyle/>
          <a:p>
            <a:pPr algn="l"/>
            <a:r>
              <a:rPr lang="en-US" sz="5800" dirty="0" smtClean="0">
                <a:latin typeface="Berlin Sans FB Demi" panose="020E0802020502020306" pitchFamily="34" charset="0"/>
              </a:rPr>
              <a:t>Faithful citizenship …</a:t>
            </a:r>
            <a:endParaRPr lang="en-US" sz="58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1731" y="4406081"/>
            <a:ext cx="8383669" cy="19650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Responsible citizenship is a virtue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Parents teach and model for their children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U.S. Bishops – </a:t>
            </a:r>
            <a:r>
              <a:rPr lang="en-US" i="1" dirty="0" smtClean="0"/>
              <a:t>‘A community of conscience’ </a:t>
            </a:r>
          </a:p>
        </p:txBody>
      </p:sp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5715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3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88" y="152400"/>
            <a:ext cx="7349612" cy="1390197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latin typeface="Berlin Sans FB Demi" panose="020E0802020502020306" pitchFamily="34" charset="0"/>
              </a:rPr>
              <a:t>Capital Punishment … </a:t>
            </a:r>
            <a:br>
              <a:rPr lang="en-US" sz="5000" dirty="0" smtClean="0">
                <a:latin typeface="Berlin Sans FB Demi" panose="020E0802020502020306" pitchFamily="34" charset="0"/>
              </a:rPr>
            </a:br>
            <a:r>
              <a:rPr lang="en-US" sz="5000" dirty="0">
                <a:latin typeface="Berlin Sans FB Demi" panose="020E0802020502020306" pitchFamily="34" charset="0"/>
              </a:rPr>
              <a:t> </a:t>
            </a:r>
            <a:r>
              <a:rPr lang="en-US" sz="5000" dirty="0" smtClean="0">
                <a:latin typeface="Berlin Sans FB Demi" panose="020E0802020502020306" pitchFamily="34" charset="0"/>
              </a:rPr>
              <a:t>    </a:t>
            </a:r>
            <a:r>
              <a:rPr lang="en-US" sz="5000" i="1" dirty="0" smtClean="0">
                <a:latin typeface="Berlin Sans FB Demi" panose="020E0802020502020306" pitchFamily="34" charset="0"/>
              </a:rPr>
              <a:t>what’s the </a:t>
            </a:r>
            <a:r>
              <a:rPr lang="en-US" sz="5000" i="1" dirty="0" smtClean="0">
                <a:latin typeface="Berlin Sans FB Demi" panose="020E0802020502020306" pitchFamily="34" charset="0"/>
              </a:rPr>
              <a:t>purpose</a:t>
            </a:r>
            <a:r>
              <a:rPr lang="en-US" sz="5000" i="1" dirty="0" smtClean="0">
                <a:latin typeface="Berlin Sans FB Demi" panose="020E0802020502020306" pitchFamily="34" charset="0"/>
              </a:rPr>
              <a:t>? </a:t>
            </a:r>
            <a:endParaRPr lang="en-US" sz="5000" i="1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2971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To set right the disorder caused by criminal offenses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To preserve public order and personal safety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To correct the offender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What does Jesus have to say?  </a:t>
            </a:r>
            <a:r>
              <a:rPr lang="en-US" dirty="0" smtClean="0"/>
              <a:t>Matthe</a:t>
            </a:r>
            <a:r>
              <a:rPr lang="en-US" dirty="0" smtClean="0"/>
              <a:t>w 5:38-48</a:t>
            </a:r>
            <a:endParaRPr lang="en-US" dirty="0" smtClean="0"/>
          </a:p>
        </p:txBody>
      </p:sp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3838575" cy="210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6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88" y="152400"/>
            <a:ext cx="7349612" cy="1390197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latin typeface="Berlin Sans FB Demi" panose="020E0802020502020306" pitchFamily="34" charset="0"/>
              </a:rPr>
              <a:t>Capital Punishment … </a:t>
            </a:r>
            <a:br>
              <a:rPr lang="en-US" sz="5000" dirty="0" smtClean="0">
                <a:latin typeface="Berlin Sans FB Demi" panose="020E0802020502020306" pitchFamily="34" charset="0"/>
              </a:rPr>
            </a:br>
            <a:r>
              <a:rPr lang="en-US" sz="5000" dirty="0">
                <a:latin typeface="Berlin Sans FB Demi" panose="020E0802020502020306" pitchFamily="34" charset="0"/>
              </a:rPr>
              <a:t> </a:t>
            </a:r>
            <a:r>
              <a:rPr lang="en-US" sz="5000" dirty="0" smtClean="0">
                <a:latin typeface="Berlin Sans FB Demi" panose="020E0802020502020306" pitchFamily="34" charset="0"/>
              </a:rPr>
              <a:t>    </a:t>
            </a:r>
            <a:r>
              <a:rPr lang="en-US" sz="5000" i="1" dirty="0" smtClean="0">
                <a:latin typeface="Berlin Sans FB Demi" panose="020E0802020502020306" pitchFamily="34" charset="0"/>
              </a:rPr>
              <a:t>is it worth it? </a:t>
            </a:r>
            <a:endParaRPr lang="en-US" sz="5000" i="1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352800"/>
          </a:xfrm>
        </p:spPr>
        <p:txBody>
          <a:bodyPr>
            <a:noAutofit/>
          </a:bodyPr>
          <a:lstStyle/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>
                <a:solidFill>
                  <a:schemeClr val="tx1"/>
                </a:solidFill>
              </a:rPr>
              <a:t>Nearly 2M people in U.S. </a:t>
            </a:r>
            <a:r>
              <a:rPr lang="en-US" sz="3000" dirty="0" smtClean="0"/>
              <a:t>criminal justice system </a:t>
            </a:r>
          </a:p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>
                <a:solidFill>
                  <a:schemeClr val="tx1"/>
                </a:solidFill>
              </a:rPr>
              <a:t>40,000+ inmates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smtClean="0">
                <a:solidFill>
                  <a:schemeClr val="tx1"/>
                </a:solidFill>
              </a:rPr>
              <a:t>$</a:t>
            </a:r>
            <a:r>
              <a:rPr lang="en-US" sz="3000" dirty="0" smtClean="0"/>
              <a:t>47</a:t>
            </a:r>
            <a:r>
              <a:rPr lang="en-US" sz="3000" dirty="0" smtClean="0">
                <a:solidFill>
                  <a:schemeClr val="tx1"/>
                </a:solidFill>
              </a:rPr>
              <a:t>K </a:t>
            </a:r>
            <a:r>
              <a:rPr lang="en-US" sz="3000" dirty="0" smtClean="0">
                <a:solidFill>
                  <a:schemeClr val="tx1"/>
                </a:solidFill>
              </a:rPr>
              <a:t>annual cost per inmate</a:t>
            </a:r>
          </a:p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$2.0 </a:t>
            </a:r>
            <a:r>
              <a:rPr lang="en-US" sz="3000" dirty="0" smtClean="0"/>
              <a:t>billion annually </a:t>
            </a:r>
          </a:p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Capital punishment in </a:t>
            </a:r>
            <a:r>
              <a:rPr lang="en-US" sz="3000" dirty="0" smtClean="0"/>
              <a:t>30 states </a:t>
            </a:r>
            <a:r>
              <a:rPr lang="en-US" sz="3000" dirty="0" smtClean="0"/>
              <a:t>- </a:t>
            </a:r>
            <a:r>
              <a:rPr lang="en-US" sz="3000" u="sng" dirty="0" smtClean="0"/>
              <a:t>not</a:t>
            </a:r>
            <a:r>
              <a:rPr lang="en-US" sz="3000" dirty="0" smtClean="0"/>
              <a:t> Michigan</a:t>
            </a:r>
          </a:p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Higher economic c</a:t>
            </a:r>
            <a:r>
              <a:rPr lang="en-US" sz="3000" dirty="0" smtClean="0">
                <a:solidFill>
                  <a:schemeClr val="tx1"/>
                </a:solidFill>
              </a:rPr>
              <a:t>ost of capital punishment due to appeals</a:t>
            </a:r>
          </a:p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Cost of lethal drugs is less than $100</a:t>
            </a:r>
          </a:p>
          <a:p>
            <a:pPr marL="365760" indent="-36576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/>
              <a:t>Lethal injection death in average of 7 minutes</a:t>
            </a:r>
          </a:p>
        </p:txBody>
      </p:sp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6768"/>
            <a:ext cx="7162800" cy="1355356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latin typeface="Berlin Sans FB Demi" panose="020E0802020502020306" pitchFamily="34" charset="0"/>
              </a:rPr>
              <a:t>Bishops oppose </a:t>
            </a:r>
            <a:br>
              <a:rPr lang="en-US" sz="5000" dirty="0" smtClean="0">
                <a:latin typeface="Berlin Sans FB Demi" panose="020E0802020502020306" pitchFamily="34" charset="0"/>
              </a:rPr>
            </a:br>
            <a:r>
              <a:rPr lang="en-US" sz="5000" dirty="0" smtClean="0">
                <a:latin typeface="Berlin Sans FB Demi" panose="020E0802020502020306" pitchFamily="34" charset="0"/>
              </a:rPr>
              <a:t>capital punishment …</a:t>
            </a:r>
            <a:endParaRPr lang="en-US" sz="5000" dirty="0">
              <a:latin typeface="Berlin Sans FB Demi" panose="020E0802020502020306" pitchFamily="34" charset="0"/>
            </a:endParaRPr>
          </a:p>
        </p:txBody>
      </p:sp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77" y="270387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168" y="1689551"/>
            <a:ext cx="51152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Not necessary to protect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Violates respect for human dignity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Diminishes all of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Deeply flawed, irreversibly wrong, prone to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Biased by outside factors (e.g. race)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Other ways to punish criminals, protect society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71" y="1846718"/>
            <a:ext cx="3048000" cy="455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62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1866"/>
            <a:ext cx="6816213" cy="1332271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>
                <a:latin typeface="Berlin Sans FB Demi" panose="020E0802020502020306" pitchFamily="34" charset="0"/>
              </a:rPr>
              <a:t>Abortion …</a:t>
            </a:r>
            <a:endParaRPr lang="en-US" sz="66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314825" y="1484137"/>
            <a:ext cx="4564992" cy="51026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i="1" dirty="0" smtClean="0">
                <a:solidFill>
                  <a:srgbClr val="C00000"/>
                </a:solidFill>
              </a:rPr>
              <a:t>Deliberate killing of unborn human life by means of medical or surgical procedures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 grave and unjustified attack on innocent human life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It is </a:t>
            </a:r>
            <a:r>
              <a:rPr lang="en-US" i="1" dirty="0" smtClean="0"/>
              <a:t>human life </a:t>
            </a:r>
            <a:r>
              <a:rPr lang="en-US" dirty="0" smtClean="0"/>
              <a:t>… from the moment of conception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4137"/>
            <a:ext cx="4086225" cy="229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779140"/>
            <a:ext cx="4086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 human life is sacred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Made in God’s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Possessing worth and dignity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 violation of natural law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88" y="152401"/>
            <a:ext cx="7349612" cy="1219200"/>
          </a:xfrm>
        </p:spPr>
        <p:txBody>
          <a:bodyPr>
            <a:noAutofit/>
          </a:bodyPr>
          <a:lstStyle/>
          <a:p>
            <a:pPr algn="l"/>
            <a:r>
              <a:rPr lang="en-US" sz="6200" dirty="0" smtClean="0">
                <a:latin typeface="Berlin Sans FB Demi" panose="020E0802020502020306" pitchFamily="34" charset="0"/>
              </a:rPr>
              <a:t>Abortion statistics … </a:t>
            </a:r>
            <a:endParaRPr lang="en-US" sz="6200" i="1" dirty="0">
              <a:latin typeface="Berlin Sans FB Demi" panose="020E0802020502020306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472168"/>
              </p:ext>
            </p:extLst>
          </p:nvPr>
        </p:nvGraphicFramePr>
        <p:xfrm>
          <a:off x="533400" y="1425143"/>
          <a:ext cx="2590800" cy="484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447800"/>
              </a:tblGrid>
              <a:tr h="3992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NUMBER: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652,639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644,435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699,202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730,322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765,651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784,507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825,564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827,609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846,181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820,151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857,475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1980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1,297,606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1371600"/>
            <a:ext cx="543839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>
                <a:latin typeface="Franklin Gothic Heavy" panose="020B0903020102020204" pitchFamily="34" charset="0"/>
              </a:rPr>
              <a:t>2014  AT  A  GLANCE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 smtClean="0"/>
              <a:t>ABORATION RATE:  </a:t>
            </a:r>
            <a:r>
              <a:rPr lang="en-US" sz="2700" dirty="0" smtClean="0"/>
              <a:t>12.1 </a:t>
            </a:r>
            <a:r>
              <a:rPr lang="en-US" sz="2700" dirty="0"/>
              <a:t>abortions per 1,000 women aged 15–44 </a:t>
            </a:r>
            <a:r>
              <a:rPr lang="en-US" sz="2700" dirty="0" smtClean="0"/>
              <a:t>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 smtClean="0"/>
              <a:t>ABORATION </a:t>
            </a:r>
            <a:r>
              <a:rPr lang="en-US" sz="2700" b="1" dirty="0"/>
              <a:t>RATIO: </a:t>
            </a:r>
            <a:r>
              <a:rPr lang="en-US" sz="2700" dirty="0"/>
              <a:t>186 abortions per 1,000 live </a:t>
            </a:r>
            <a:r>
              <a:rPr lang="en-US" sz="2700" dirty="0" smtClean="0"/>
              <a:t>births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/>
              <a:t>Women in their 20’s account for most abortions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/>
              <a:t>91.5% occurred &lt;13 </a:t>
            </a:r>
            <a:r>
              <a:rPr lang="en-US" sz="2700" dirty="0" err="1" smtClean="0"/>
              <a:t>wks</a:t>
            </a:r>
            <a:r>
              <a:rPr lang="en-US" sz="2700" dirty="0" smtClean="0"/>
              <a:t> gestation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/>
              <a:t>1.3% occurred &gt;21 </a:t>
            </a:r>
            <a:r>
              <a:rPr lang="en-US" sz="2700" dirty="0" err="1" smtClean="0"/>
              <a:t>wks</a:t>
            </a:r>
            <a:endParaRPr lang="en-US" sz="2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/>
              <a:t>22.6% were medical abortions (non-surgical, usually oral medications)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409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6768"/>
            <a:ext cx="7162800" cy="1048632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Berlin Sans FB Demi" panose="020E0802020502020306" pitchFamily="34" charset="0"/>
              </a:rPr>
              <a:t>Euthanasia …</a:t>
            </a:r>
            <a:endParaRPr lang="en-US" sz="6600" dirty="0">
              <a:latin typeface="Berlin Sans FB Demi" panose="020E0802020502020306" pitchFamily="34" charset="0"/>
            </a:endParaRPr>
          </a:p>
        </p:txBody>
      </p:sp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77" y="270387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181" y="1331544"/>
            <a:ext cx="5257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C00000"/>
                </a:solidFill>
              </a:rPr>
              <a:t>Allowing one who is suffering from incurable illness to die by painless measures, by withholding ‘aggressive medical treatment’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When natural death is imminent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i="1" dirty="0" smtClean="0"/>
              <a:t>Ordinary means of care </a:t>
            </a:r>
            <a:r>
              <a:rPr lang="en-US" sz="3000" dirty="0" smtClean="0"/>
              <a:t>must be used on those who are not in process of natural death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i="1" dirty="0" smtClean="0"/>
              <a:t>Extraordinary means of care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45" y="1689551"/>
            <a:ext cx="3208426" cy="481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0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87"/>
            <a:ext cx="7086600" cy="1401762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Berlin Sans FB Demi" panose="020E0802020502020306" pitchFamily="34" charset="0"/>
              </a:rPr>
              <a:t>Factors increasing the risk of suicide …</a:t>
            </a:r>
            <a:endParaRPr lang="en-US" sz="48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32619" y="1484137"/>
            <a:ext cx="8333994" cy="51026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Psychological disorder, esp. depression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Substance abuse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Feelings of hopelessness or worthlessness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Previous suicide attempt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Family history of mental illness or suicide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Emotional, physical, sexual abuse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Lack of a support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Poor relationship with parents or peers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Social isolation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Struggling with sexual identity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Perfectionism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1633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87"/>
            <a:ext cx="7086600" cy="1178013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latin typeface="Berlin Sans FB Demi" panose="020E0802020502020306" pitchFamily="34" charset="0"/>
              </a:rPr>
              <a:t>Warning signs of suicide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37535" y="1219200"/>
            <a:ext cx="8333994" cy="5334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Talking about suicide or death in general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Hinting about ‘not being around anymore’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Talking about feeling hopeless or guilty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Pulling away from friends, family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Writing songs, poems, letters about death, loss, darkness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Giving away treasured possessions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Losing the desire to do favorite things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Trouble concentrating or thinking clearly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Changed eating or sleeping habits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Engaging in risky or self-destructive behaviors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Losing interest in school or extra-curricular activities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1633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>
                <a:latin typeface="Berlin Sans FB Demi" panose="020E0802020502020306" pitchFamily="34" charset="0"/>
              </a:rPr>
              <a:t>Healthy Self Love</a:t>
            </a:r>
            <a:endParaRPr lang="en-US" sz="66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333994" cy="51026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We should love ourselves </a:t>
            </a:r>
            <a:r>
              <a:rPr lang="en-US" sz="3600" b="1" i="1" u="sng" dirty="0" smtClean="0">
                <a:solidFill>
                  <a:schemeClr val="tx1"/>
                </a:solidFill>
              </a:rPr>
              <a:t>because</a:t>
            </a:r>
            <a:r>
              <a:rPr lang="en-US" sz="3600" b="1" dirty="0" smtClean="0">
                <a:solidFill>
                  <a:schemeClr val="tx1"/>
                </a:solidFill>
              </a:rPr>
              <a:t> …  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we are made in God’s image &amp; likeness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3200" dirty="0"/>
              <a:t>w</a:t>
            </a:r>
            <a:r>
              <a:rPr lang="en-US" sz="3200" dirty="0" smtClean="0"/>
              <a:t>e are loved by Jesus Christ, who forgives our sins and died for us on the cross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3200" dirty="0"/>
              <a:t>w</a:t>
            </a:r>
            <a:r>
              <a:rPr lang="en-US" sz="3200" dirty="0" smtClean="0">
                <a:solidFill>
                  <a:schemeClr val="tx1"/>
                </a:solidFill>
              </a:rPr>
              <a:t>e have inherent dignity! </a:t>
            </a:r>
          </a:p>
          <a:p>
            <a:pPr marL="914400" lvl="1" indent="-365760">
              <a:buFont typeface="+mj-lt"/>
              <a:buAutoNum type="arabicPeriod"/>
            </a:pPr>
            <a:r>
              <a:rPr lang="en-US" sz="3200" dirty="0"/>
              <a:t>y</a:t>
            </a:r>
            <a:r>
              <a:rPr lang="en-US" sz="3200" dirty="0" smtClean="0"/>
              <a:t>our value in God’s eyes does not come from anything you’ve done or not done .. It is unconditional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1633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6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13" y="151866"/>
            <a:ext cx="7086600" cy="1143000"/>
          </a:xfrm>
        </p:spPr>
        <p:txBody>
          <a:bodyPr>
            <a:noAutofit/>
          </a:bodyPr>
          <a:lstStyle/>
          <a:p>
            <a:pPr algn="l"/>
            <a:r>
              <a:rPr lang="en-US" sz="5200" dirty="0" smtClean="0">
                <a:latin typeface="Berlin Sans FB Demi" panose="020E0802020502020306" pitchFamily="34" charset="0"/>
              </a:rPr>
              <a:t>So what’s the problem? </a:t>
            </a:r>
            <a:endParaRPr lang="en-US" sz="52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384398" y="1491511"/>
            <a:ext cx="4447794" cy="51026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Why can’t so many of us love ourselves as God loves us?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Because we listen to voices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i="1" u="sng" dirty="0" smtClean="0">
                <a:solidFill>
                  <a:schemeClr val="tx1"/>
                </a:solidFill>
              </a:rPr>
              <a:t>other</a:t>
            </a:r>
            <a:r>
              <a:rPr lang="en-US" sz="3600" dirty="0" smtClean="0">
                <a:solidFill>
                  <a:schemeClr val="tx1"/>
                </a:solidFill>
              </a:rPr>
              <a:t> than God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Voices that don’t know who we are on the inside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1633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9" y="1828800"/>
            <a:ext cx="408205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35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06" y="314098"/>
            <a:ext cx="7285704" cy="1143000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latin typeface="Berlin Sans FB Demi" panose="020E0802020502020306" pitchFamily="34" charset="0"/>
              </a:rPr>
              <a:t>The virtue of self-esteem </a:t>
            </a:r>
            <a:endParaRPr lang="en-US" sz="50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1522932"/>
            <a:ext cx="8410194" cy="51026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‘Esteem’ </a:t>
            </a:r>
            <a:r>
              <a:rPr lang="en-US" dirty="0" smtClean="0">
                <a:solidFill>
                  <a:schemeClr val="tx1"/>
                </a:solidFill>
              </a:rPr>
              <a:t>(Lt.) = </a:t>
            </a:r>
            <a:r>
              <a:rPr lang="en-US" b="1" i="1" dirty="0" smtClean="0">
                <a:solidFill>
                  <a:schemeClr val="tx1"/>
                </a:solidFill>
              </a:rPr>
              <a:t>value – </a:t>
            </a:r>
            <a:r>
              <a:rPr lang="en-US" dirty="0" smtClean="0">
                <a:solidFill>
                  <a:schemeClr val="tx1"/>
                </a:solidFill>
              </a:rPr>
              <a:t>how we value ourselves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Self-esteem is a </a:t>
            </a:r>
            <a:r>
              <a:rPr lang="en-US" b="1" i="1" dirty="0" smtClean="0">
                <a:solidFill>
                  <a:schemeClr val="tx1"/>
                </a:solidFill>
              </a:rPr>
              <a:t>virtue</a:t>
            </a:r>
            <a:r>
              <a:rPr lang="en-US" dirty="0" smtClean="0">
                <a:solidFill>
                  <a:schemeClr val="tx1"/>
                </a:solidFill>
              </a:rPr>
              <a:t> (a ‘habit of good’)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We are challenged to accept ourselves as God accepts us - apart from achievements, talents, the opinions of others</a:t>
            </a:r>
          </a:p>
          <a:p>
            <a:pPr>
              <a:spcBef>
                <a:spcPts val="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Who is your ideal </a:t>
            </a:r>
            <a:endParaRPr lang="en-US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 smtClean="0"/>
              <a:t>    model of this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virtue</a:t>
            </a:r>
            <a:r>
              <a:rPr lang="en-US" b="1" i="1" dirty="0" smtClean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1633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eak-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3962400"/>
            <a:ext cx="4700507" cy="25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768"/>
            <a:ext cx="6781800" cy="1353432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Berlin Sans FB Demi" panose="020E0802020502020306" pitchFamily="34" charset="0"/>
              </a:rPr>
              <a:t>The Fourth Commandment </a:t>
            </a:r>
            <a:endParaRPr lang="en-US" sz="50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676400"/>
            <a:ext cx="83058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tx1"/>
                </a:solidFill>
              </a:rPr>
              <a:t>Honor your father and mother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1633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77" y="270387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168" y="2362200"/>
            <a:ext cx="41934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Self-love begins with knowing where we came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Care for aging parents varies by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i="1" dirty="0" smtClean="0"/>
              <a:t>Ageism</a:t>
            </a:r>
            <a:r>
              <a:rPr lang="en-US" sz="3000" dirty="0" smtClean="0"/>
              <a:t> – age discrimination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i="1" dirty="0" smtClean="0"/>
              <a:t>Euthanasia</a:t>
            </a:r>
            <a:r>
              <a:rPr lang="en-US" sz="3000" dirty="0" smtClean="0"/>
              <a:t> – assisted suicide</a:t>
            </a:r>
            <a:endParaRPr lang="en-US" sz="3000" dirty="0"/>
          </a:p>
        </p:txBody>
      </p:sp>
      <p:pic>
        <p:nvPicPr>
          <p:cNvPr id="5" name="Picture 2" descr="Image result for mom and d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26" y="2590800"/>
            <a:ext cx="4197071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1866"/>
            <a:ext cx="6816213" cy="1448334"/>
          </a:xfrm>
        </p:spPr>
        <p:txBody>
          <a:bodyPr>
            <a:noAutofit/>
          </a:bodyPr>
          <a:lstStyle/>
          <a:p>
            <a:pPr algn="l"/>
            <a:r>
              <a:rPr lang="en-US" sz="5200" dirty="0" smtClean="0">
                <a:latin typeface="Berlin Sans FB Demi" panose="020E0802020502020306" pitchFamily="34" charset="0"/>
              </a:rPr>
              <a:t>Importance of family values …</a:t>
            </a:r>
            <a:endParaRPr lang="en-US" sz="52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267200" y="1491511"/>
            <a:ext cx="4564992" cy="51026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The family is the society’s foundational unit.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Family: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Love between parents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Procreation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Pass on the faith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Catholic understanding:</a:t>
            </a:r>
          </a:p>
          <a:p>
            <a:pPr lvl="1">
              <a:spcBef>
                <a:spcPts val="0"/>
              </a:spcBef>
            </a:pPr>
            <a:r>
              <a:rPr lang="en-US" i="1" u="sng" dirty="0" smtClean="0"/>
              <a:t>‘The Domestic Church’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Religious liberty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1633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7290"/>
            <a:ext cx="370680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4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1866"/>
            <a:ext cx="6816213" cy="1143534"/>
          </a:xfrm>
        </p:spPr>
        <p:txBody>
          <a:bodyPr>
            <a:noAutofit/>
          </a:bodyPr>
          <a:lstStyle/>
          <a:p>
            <a:pPr algn="l"/>
            <a:r>
              <a:rPr lang="en-US" sz="5200" dirty="0" smtClean="0">
                <a:latin typeface="Berlin Sans FB Demi" panose="020E0802020502020306" pitchFamily="34" charset="0"/>
              </a:rPr>
              <a:t>Religious liberty … </a:t>
            </a:r>
            <a:endParaRPr lang="en-US" sz="52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45806" y="1143000"/>
            <a:ext cx="8334756" cy="51026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Definition of </a:t>
            </a:r>
            <a:r>
              <a:rPr lang="en-US" sz="3600" i="1" dirty="0" smtClean="0">
                <a:solidFill>
                  <a:schemeClr val="tx1"/>
                </a:solidFill>
              </a:rPr>
              <a:t>‘family’ 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The fundamental right of life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/>
              <a:t>The right to express faith freely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Basic human rights: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Employment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Housing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Nutrition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Health Care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Education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1633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59736"/>
            <a:ext cx="4143756" cy="316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3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1866"/>
            <a:ext cx="6816213" cy="1143534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>
                <a:latin typeface="Berlin Sans FB Demi" panose="020E0802020502020306" pitchFamily="34" charset="0"/>
              </a:rPr>
              <a:t>To </a:t>
            </a:r>
            <a:r>
              <a:rPr lang="en-US" sz="6600" i="1" dirty="0" smtClean="0">
                <a:latin typeface="Berlin Sans FB Demi" panose="020E0802020502020306" pitchFamily="34" charset="0"/>
              </a:rPr>
              <a:t>honor</a:t>
            </a:r>
            <a:r>
              <a:rPr lang="en-US" sz="6600" dirty="0" smtClean="0">
                <a:latin typeface="Berlin Sans FB Demi" panose="020E0802020502020306" pitchFamily="34" charset="0"/>
              </a:rPr>
              <a:t> … </a:t>
            </a:r>
            <a:endParaRPr lang="en-US" sz="66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82632" y="1484136"/>
            <a:ext cx="4008562" cy="30006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i="1" dirty="0" smtClean="0">
                <a:solidFill>
                  <a:schemeClr val="tx1"/>
                </a:solidFill>
              </a:rPr>
              <a:t>Esteem, value, privilege, respect, admiration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Recognition of another’s dignity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1633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2" y="1295400"/>
            <a:ext cx="4498649" cy="30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142" y="4297316"/>
            <a:ext cx="8562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Honor structures by role, title (parent, adult, child, military, law enforcement,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Honor goes two-ways – it must be both given and returned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720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6768"/>
            <a:ext cx="7162800" cy="1124832"/>
          </a:xfrm>
        </p:spPr>
        <p:txBody>
          <a:bodyPr>
            <a:noAutofit/>
          </a:bodyPr>
          <a:lstStyle/>
          <a:p>
            <a:r>
              <a:rPr lang="en-US" sz="6200" dirty="0" smtClean="0">
                <a:latin typeface="Berlin Sans FB Demi" panose="020E0802020502020306" pitchFamily="34" charset="0"/>
              </a:rPr>
              <a:t>Honoring parents …</a:t>
            </a:r>
            <a:endParaRPr lang="en-US" sz="6200" dirty="0">
              <a:latin typeface="Berlin Sans FB Demi" panose="020E0802020502020306" pitchFamily="34" charset="0"/>
            </a:endParaRPr>
          </a:p>
        </p:txBody>
      </p:sp>
      <p:pic>
        <p:nvPicPr>
          <p:cNvPr id="1028" name="Picture 4" descr="Image result for mirror on the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77" y="270387"/>
            <a:ext cx="1247394" cy="13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168" y="1435947"/>
            <a:ext cx="41934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Greatest relationship of honor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First teachers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Honor is a two-way street – parents responsible for honoring their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Church extends this honor to the </a:t>
            </a:r>
            <a:r>
              <a:rPr lang="en-US" sz="3000" i="1" dirty="0" smtClean="0"/>
              <a:t>‘spiritual’ </a:t>
            </a:r>
            <a:r>
              <a:rPr lang="en-US" sz="3000" dirty="0" smtClean="0"/>
              <a:t>family</a:t>
            </a:r>
            <a:endParaRPr lang="en-US" sz="3000" dirty="0"/>
          </a:p>
        </p:txBody>
      </p:sp>
      <p:pic>
        <p:nvPicPr>
          <p:cNvPr id="2050" name="Picture 2" descr="Image result for honoring par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43779"/>
            <a:ext cx="4000426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812</Words>
  <Application>Microsoft Office PowerPoint</Application>
  <PresentationFormat>On-screen Show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RESPECT FOR LIFE</vt:lpstr>
      <vt:lpstr>Healthy Self Love</vt:lpstr>
      <vt:lpstr>So what’s the problem? </vt:lpstr>
      <vt:lpstr>The virtue of self-esteem </vt:lpstr>
      <vt:lpstr>The Fourth Commandment </vt:lpstr>
      <vt:lpstr>Importance of family values …</vt:lpstr>
      <vt:lpstr>Religious liberty … </vt:lpstr>
      <vt:lpstr>To honor … </vt:lpstr>
      <vt:lpstr>Honoring parents …</vt:lpstr>
      <vt:lpstr>Faithful citizenship …</vt:lpstr>
      <vt:lpstr>Capital Punishment …       what’s the purpose? </vt:lpstr>
      <vt:lpstr>Capital Punishment …       is it worth it? </vt:lpstr>
      <vt:lpstr>Bishops oppose  capital punishment …</vt:lpstr>
      <vt:lpstr>Abortion …</vt:lpstr>
      <vt:lpstr>Abortion statistics … </vt:lpstr>
      <vt:lpstr>Euthanasia …</vt:lpstr>
      <vt:lpstr>Factors increasing the risk of suicide …</vt:lpstr>
      <vt:lpstr>Warning signs of suicide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 FOR LIFE</dc:title>
  <dc:creator>Michael Stewart</dc:creator>
  <cp:lastModifiedBy>Michael Stewart</cp:lastModifiedBy>
  <cp:revision>36</cp:revision>
  <dcterms:created xsi:type="dcterms:W3CDTF">2018-05-01T12:32:24Z</dcterms:created>
  <dcterms:modified xsi:type="dcterms:W3CDTF">2019-05-20T17:43:51Z</dcterms:modified>
</cp:coreProperties>
</file>