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57" r:id="rId3"/>
    <p:sldId id="256" r:id="rId4"/>
    <p:sldId id="258" r:id="rId5"/>
    <p:sldId id="261" r:id="rId6"/>
    <p:sldId id="262" r:id="rId7"/>
    <p:sldId id="260" r:id="rId8"/>
    <p:sldId id="270" r:id="rId9"/>
    <p:sldId id="269" r:id="rId10"/>
    <p:sldId id="268" r:id="rId11"/>
    <p:sldId id="271" r:id="rId12"/>
    <p:sldId id="265" r:id="rId13"/>
    <p:sldId id="264" r:id="rId14"/>
    <p:sldId id="266" r:id="rId15"/>
    <p:sldId id="267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65" autoAdjust="0"/>
  </p:normalViewPr>
  <p:slideViewPr>
    <p:cSldViewPr>
      <p:cViewPr varScale="1">
        <p:scale>
          <a:sx n="72" d="100"/>
          <a:sy n="72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A2690-57D4-4815-8005-E9851C542DE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2029-7127-4FAC-B828-23140990D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9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Keeps</a:t>
            </a:r>
            <a:r>
              <a:rPr lang="en-US" baseline="0" dirty="0" smtClean="0"/>
              <a:t> the Church free from error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Refer back to the Gospel from yesterday … Jesus handed over authority to Peter … this is part of that authority.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F4B34-8E02-41A5-8435-3284998947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8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Second Vatican Council: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at that time, Catholics were not involved in the Word in Mass … so this was meant to encourage them to begin taking an active part. 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TWO</a:t>
            </a:r>
            <a:r>
              <a:rPr lang="en-US" b="1" baseline="0" dirty="0" smtClean="0"/>
              <a:t> MAIN SENSES: </a:t>
            </a:r>
            <a:endParaRPr lang="en-US" b="1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/>
              <a:t>1.</a:t>
            </a:r>
            <a:r>
              <a:rPr lang="en-US" b="1" baseline="0" dirty="0" smtClean="0"/>
              <a:t> </a:t>
            </a:r>
            <a:r>
              <a:rPr lang="en-US" b="1" dirty="0" smtClean="0"/>
              <a:t>Literal:</a:t>
            </a:r>
            <a:r>
              <a:rPr lang="en-US" b="1" baseline="0" dirty="0" smtClean="0"/>
              <a:t> </a:t>
            </a:r>
            <a:r>
              <a:rPr lang="en-US" baseline="0" dirty="0" smtClean="0"/>
              <a:t>What we actually see, experience, feel.  What’s your reaction when Jesus calls us his “sheep”? 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aseline="0" dirty="0" smtClean="0"/>
              <a:t>Read yesterday’s Gospel … Mt 16:19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 do we do that?  </a:t>
            </a:r>
            <a:r>
              <a:rPr lang="en-US" b="1" i="1" baseline="0" dirty="0" smtClean="0"/>
              <a:t>Exegesis</a:t>
            </a:r>
            <a:r>
              <a:rPr lang="en-US" baseline="0" dirty="0" smtClean="0"/>
              <a:t>  (Gk. “to lead out” to break open) … trying to determine what the writer LITERALLY  meant to convey to us.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There’s many different forms we see at work when we do that. </a:t>
            </a:r>
            <a:r>
              <a:rPr lang="en-US" b="1" baseline="0" dirty="0" smtClean="0"/>
              <a:t>DEBATE</a:t>
            </a:r>
            <a:r>
              <a:rPr lang="en-US" baseline="0" dirty="0" smtClean="0"/>
              <a:t> in the Book of Job.  </a:t>
            </a:r>
            <a:r>
              <a:rPr lang="en-US" b="1" baseline="0" dirty="0" smtClean="0"/>
              <a:t>PARABLE</a:t>
            </a:r>
            <a:r>
              <a:rPr lang="en-US" baseline="0" dirty="0" smtClean="0"/>
              <a:t> in both the Old and New Testaments. Tells a story with a surprise ending … to make us think. </a:t>
            </a:r>
          </a:p>
          <a:p>
            <a:pPr marL="457200" lvl="1" indent="0">
              <a:buFontTx/>
              <a:buNone/>
            </a:pPr>
            <a:r>
              <a:rPr lang="en-US" b="1" baseline="0" dirty="0" smtClean="0"/>
              <a:t>2. Spiritual:  </a:t>
            </a:r>
            <a:r>
              <a:rPr lang="en-US" baseline="0" dirty="0" smtClean="0"/>
              <a:t>Not just looking at the words, but what they might mean … what was God trying to convey to us?  Example: Allegory, e.g. Creation story (what was God trying to say to us?)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Also depends on what’s going on in your life right now.  E.g. friend going through divorce … serious illness, Mt 11:28.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F4B34-8E02-41A5-8435-3284998947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2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 smtClean="0"/>
              <a:t>Circumstances … the customs, norms of the time: </a:t>
            </a:r>
            <a:r>
              <a:rPr lang="en-US" b="0" baseline="0" dirty="0" smtClean="0"/>
              <a:t>Much of the bible written in patriarchal society.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Literary</a:t>
            </a:r>
            <a:r>
              <a:rPr lang="en-US" b="1" baseline="0" dirty="0" smtClean="0"/>
              <a:t> Forms:  </a:t>
            </a:r>
            <a:r>
              <a:rPr lang="en-US" baseline="0" dirty="0" smtClean="0"/>
              <a:t>Would we interpret a </a:t>
            </a:r>
            <a:r>
              <a:rPr lang="en-US" b="1" baseline="0" dirty="0" smtClean="0"/>
              <a:t>fable</a:t>
            </a:r>
            <a:r>
              <a:rPr lang="en-US" baseline="0" dirty="0" smtClean="0"/>
              <a:t> (emphasis on imagination) differently than a </a:t>
            </a:r>
            <a:r>
              <a:rPr lang="en-US" b="1" baseline="0" dirty="0" smtClean="0"/>
              <a:t>news story </a:t>
            </a:r>
            <a:r>
              <a:rPr lang="en-US" baseline="0" dirty="0" smtClean="0"/>
              <a:t>or an </a:t>
            </a:r>
            <a:r>
              <a:rPr lang="en-US" b="1" baseline="0" dirty="0" smtClean="0"/>
              <a:t>historical account </a:t>
            </a:r>
            <a:r>
              <a:rPr lang="en-US" b="0" baseline="0" dirty="0" smtClean="0"/>
              <a:t>(just the facts)?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READ EPHESIANS 5:21-24.  </a:t>
            </a:r>
            <a:r>
              <a:rPr lang="en-US" b="0" baseline="0" dirty="0" smtClean="0"/>
              <a:t>Ladies – how does that make you feel?  But it was the norm of that time, as it was even when I was young. Look at the balance of the letter.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READ ECCLESIASTES 3:1-4.  </a:t>
            </a:r>
            <a:r>
              <a:rPr lang="en-US" b="0" baseline="0" dirty="0" smtClean="0"/>
              <a:t>What is the form?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baseline="0" dirty="0" smtClean="0"/>
              <a:t>READ MATTHEW 1:1-2.  </a:t>
            </a:r>
            <a:r>
              <a:rPr lang="en-US" b="0" baseline="0" dirty="0" smtClean="0"/>
              <a:t>What is the form? [historical, genealogical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baseline="0" dirty="0" smtClean="0"/>
              <a:t>READ  LUKE 15:8.  </a:t>
            </a:r>
            <a:r>
              <a:rPr lang="en-US" b="0" baseline="0" dirty="0" smtClean="0"/>
              <a:t>What is the form?  [parable]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Focus on the ways in which the author is telling the story: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First Creation story – </a:t>
            </a:r>
            <a:r>
              <a:rPr lang="en-US" b="0" baseline="0" dirty="0" err="1" smtClean="0"/>
              <a:t>Gn</a:t>
            </a:r>
            <a:r>
              <a:rPr lang="en-US" b="0" baseline="0" dirty="0" smtClean="0"/>
              <a:t> 1:27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Second Creation story – </a:t>
            </a:r>
            <a:r>
              <a:rPr lang="en-US" b="0" baseline="0" dirty="0" err="1" smtClean="0"/>
              <a:t>Gn</a:t>
            </a:r>
            <a:r>
              <a:rPr lang="en-US" b="0" baseline="0" dirty="0" smtClean="0"/>
              <a:t> 2:7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What is the author trying to tell us?  That man has both human and spiritual aspects to him.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WHAT IS GOD TRYING TO TEACH US?  </a:t>
            </a:r>
            <a:r>
              <a:rPr lang="en-US" b="0" baseline="0" dirty="0" smtClean="0"/>
              <a:t>If a particular form is used, why?  What is God trying to teach us?  Lk 15:11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Should also focus on the </a:t>
            </a:r>
            <a:r>
              <a:rPr lang="en-US" b="1" baseline="0" dirty="0" smtClean="0"/>
              <a:t>CONTEXT </a:t>
            </a:r>
            <a:r>
              <a:rPr lang="en-US" b="0" baseline="0" dirty="0" smtClean="0"/>
              <a:t>in which it is was written – look at the chapters both before and after.  What was going on at that time?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F4B34-8E02-41A5-8435-3284998947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6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Jews</a:t>
            </a:r>
            <a:r>
              <a:rPr lang="en-US" baseline="0" dirty="0" smtClean="0"/>
              <a:t> consider these books to be central to their </a:t>
            </a:r>
            <a:r>
              <a:rPr lang="en-US" b="1" baseline="0" dirty="0" smtClean="0"/>
              <a:t>law</a:t>
            </a:r>
            <a:r>
              <a:rPr lang="en-US" baseline="0" dirty="0" smtClean="0"/>
              <a:t> and their </a:t>
            </a:r>
            <a:r>
              <a:rPr lang="en-US" b="1" baseline="0" dirty="0" smtClean="0"/>
              <a:t>teaching</a:t>
            </a:r>
            <a:r>
              <a:rPr lang="en-US" baseline="0" dirty="0" smtClean="0"/>
              <a:t> and </a:t>
            </a:r>
            <a:r>
              <a:rPr lang="en-US" b="1" baseline="0" dirty="0" smtClean="0"/>
              <a:t>handing on of the faith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Originally thought to be authored by Moses, but biblical</a:t>
            </a:r>
            <a:r>
              <a:rPr lang="en-US" baseline="0" dirty="0" smtClean="0"/>
              <a:t> scholars now agree it has multiple authors, but doubtful Moses was one of them.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Includes first 5 books …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Genesis: Creation, early world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Exodus: Exile and freedom to the Promised Land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Leviticus: Bringing order to the new land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Numbers: name comes from the two census’s taken in Israel as the culture grows.  Summarizes first three books.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Deuteronomy (second law): three final speeches of Moses before the people enter the Promised Land.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aseline="0" dirty="0" smtClean="0"/>
              <a:t>Since all these either lead to, present, or define the parameters of the law … they are considered the </a:t>
            </a:r>
            <a:r>
              <a:rPr lang="en-US" b="1" baseline="0" dirty="0" smtClean="0"/>
              <a:t>Torah</a:t>
            </a:r>
            <a:r>
              <a:rPr lang="en-US" baseline="0" dirty="0" smtClean="0"/>
              <a:t> – book of the law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F4B34-8E02-41A5-8435-3284998947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0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F4B34-8E02-41A5-8435-3284998947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2BE9-DF95-47CD-A30D-21F9E98C1BD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7C6B56-877D-4D36-BB73-E7B282E6E5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2BE9-DF95-47CD-A30D-21F9E98C1BD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B56-877D-4D36-BB73-E7B282E6E5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7C6B56-877D-4D36-BB73-E7B282E6E57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2BE9-DF95-47CD-A30D-21F9E98C1BD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2BE9-DF95-47CD-A30D-21F9E98C1BD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7C6B56-877D-4D36-BB73-E7B282E6E5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2BE9-DF95-47CD-A30D-21F9E98C1BD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7C6B56-877D-4D36-BB73-E7B282E6E5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DD62BE9-DF95-47CD-A30D-21F9E98C1BD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B56-877D-4D36-BB73-E7B282E6E5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2BE9-DF95-47CD-A30D-21F9E98C1BD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7C6B56-877D-4D36-BB73-E7B282E6E57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2BE9-DF95-47CD-A30D-21F9E98C1BD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7C6B56-877D-4D36-BB73-E7B282E6E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2BE9-DF95-47CD-A30D-21F9E98C1BD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7C6B56-877D-4D36-BB73-E7B282E6E5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7C6B56-877D-4D36-BB73-E7B282E6E57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2BE9-DF95-47CD-A30D-21F9E98C1BD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7C6B56-877D-4D36-BB73-E7B282E6E5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D62BE9-DF95-47CD-A30D-21F9E98C1BD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DD62BE9-DF95-47CD-A30D-21F9E98C1BD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7C6B56-877D-4D36-BB73-E7B282E6E57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828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CHAPTER 1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146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God’s Good Creation:  The Beginning of Salvation History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42309"/>
            <a:ext cx="350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6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6488" cy="79216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Magisterium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050221" cy="45720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Keeper of the </a:t>
            </a:r>
            <a:r>
              <a:rPr lang="en-US" sz="2800" b="1" dirty="0" smtClean="0">
                <a:solidFill>
                  <a:srgbClr val="FF0000"/>
                </a:solidFill>
              </a:rPr>
              <a:t>Deposit of Faith</a:t>
            </a:r>
          </a:p>
          <a:p>
            <a:pPr marL="365760" indent="-365760"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Authoritative </a:t>
            </a:r>
            <a:r>
              <a:rPr lang="en-US" sz="2800" b="1" dirty="0" smtClean="0">
                <a:solidFill>
                  <a:srgbClr val="FF0000"/>
                </a:solidFill>
              </a:rPr>
              <a:t>interpretation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teaching</a:t>
            </a:r>
            <a:r>
              <a:rPr lang="en-US" sz="2800" dirty="0" smtClean="0">
                <a:solidFill>
                  <a:srgbClr val="FF0000"/>
                </a:solidFill>
              </a:rPr>
              <a:t> of God’s Word in Sacred Scripture</a:t>
            </a:r>
          </a:p>
          <a:p>
            <a:pPr marL="365760" indent="-365760">
              <a:spcBef>
                <a:spcPts val="1200"/>
              </a:spcBef>
            </a:pPr>
            <a:r>
              <a:rPr lang="en-US" sz="2800" dirty="0" smtClean="0"/>
              <a:t>Guided by the </a:t>
            </a:r>
            <a:r>
              <a:rPr lang="en-US" sz="2800" b="1" dirty="0" smtClean="0"/>
              <a:t>Holy Spirit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4594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Bible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i="1" dirty="0" smtClean="0"/>
              <a:t>library</a:t>
            </a:r>
            <a:r>
              <a:rPr lang="en-US" sz="2800" dirty="0" smtClean="0"/>
              <a:t> of books organized into different sections by time period, and by </a:t>
            </a:r>
            <a:r>
              <a:rPr lang="en-US" sz="2800" b="1" i="1" dirty="0" smtClean="0"/>
              <a:t>literary form</a:t>
            </a:r>
          </a:p>
          <a:p>
            <a:r>
              <a:rPr lang="en-US" sz="2800" dirty="0" smtClean="0"/>
              <a:t>Deals with people of various times, cultures, places </a:t>
            </a:r>
            <a:endParaRPr lang="en-US" sz="28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80309"/>
            <a:ext cx="4419600" cy="3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5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8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Interpreting Scripture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361688" cy="533994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Second Vatican Council:  </a:t>
            </a:r>
            <a:r>
              <a:rPr lang="en-US" sz="3000" i="1" dirty="0" smtClean="0"/>
              <a:t>“Sacred Scripture must be read in light of the same Spirit by whom it was written”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Using two main senses:</a:t>
            </a:r>
          </a:p>
          <a:p>
            <a:pPr marL="870966" lvl="1" indent="-51435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Literal:  </a:t>
            </a:r>
            <a:r>
              <a:rPr lang="en-US" sz="3000" i="1" dirty="0" smtClean="0">
                <a:solidFill>
                  <a:srgbClr val="FF0000"/>
                </a:solidFill>
              </a:rPr>
              <a:t>Exegesis </a:t>
            </a:r>
          </a:p>
          <a:p>
            <a:pPr marL="870966" lvl="1" indent="-51435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Spiritual</a:t>
            </a:r>
          </a:p>
        </p:txBody>
      </p:sp>
      <p:pic>
        <p:nvPicPr>
          <p:cNvPr id="1026" name="Picture 2" descr="Image result for second vatican counc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7957"/>
            <a:ext cx="3276600" cy="51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"/>
            <a:ext cx="8705088" cy="79248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Interpreting Scripture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4953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500" b="1" dirty="0" smtClean="0"/>
              <a:t>Requires understanding of: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What </a:t>
            </a:r>
            <a:r>
              <a:rPr lang="en-US" sz="3200" b="1" dirty="0" smtClean="0">
                <a:solidFill>
                  <a:schemeClr val="tx1"/>
                </a:solidFill>
              </a:rPr>
              <a:t>circumstances</a:t>
            </a:r>
            <a:r>
              <a:rPr lang="en-US" sz="3200" dirty="0" smtClean="0">
                <a:solidFill>
                  <a:schemeClr val="tx1"/>
                </a:solidFill>
              </a:rPr>
              <a:t> was it written in? (e.g. time, people, culture)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What </a:t>
            </a:r>
            <a:r>
              <a:rPr lang="en-US" sz="3200" b="1" dirty="0" smtClean="0">
                <a:solidFill>
                  <a:schemeClr val="tx1"/>
                </a:solidFill>
              </a:rPr>
              <a:t>literary form </a:t>
            </a:r>
            <a:r>
              <a:rPr lang="en-US" sz="3200" dirty="0" smtClean="0">
                <a:solidFill>
                  <a:schemeClr val="tx1"/>
                </a:solidFill>
              </a:rPr>
              <a:t>is it?  (e.g. historical, prophetic, poetic, allegory, parable, etc.)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What is </a:t>
            </a:r>
            <a:r>
              <a:rPr lang="en-US" sz="3200" b="1" dirty="0" smtClean="0">
                <a:solidFill>
                  <a:schemeClr val="tx1"/>
                </a:solidFill>
              </a:rPr>
              <a:t>God trying to teach us </a:t>
            </a:r>
            <a:r>
              <a:rPr lang="en-US" sz="3200" dirty="0" smtClean="0">
                <a:solidFill>
                  <a:schemeClr val="tx1"/>
                </a:solidFill>
              </a:rPr>
              <a:t>by use of this literary form?</a:t>
            </a:r>
            <a:r>
              <a:rPr lang="en-US" sz="3200" dirty="0" smtClean="0"/>
              <a:t>  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343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320"/>
            <a:ext cx="8781288" cy="79248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The Pentateuch</a:t>
            </a:r>
            <a:endParaRPr lang="en-US" sz="4800" b="1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64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(Gk.) </a:t>
            </a:r>
            <a:r>
              <a:rPr lang="en-US" sz="3000" i="1" dirty="0" smtClean="0"/>
              <a:t>“</a:t>
            </a:r>
            <a:r>
              <a:rPr lang="en-US" sz="3000" i="1" dirty="0"/>
              <a:t>f</a:t>
            </a:r>
            <a:r>
              <a:rPr lang="en-US" sz="3000" i="1" dirty="0" smtClean="0"/>
              <a:t>ive scrolls”</a:t>
            </a:r>
          </a:p>
          <a:p>
            <a:r>
              <a:rPr lang="en-US" dirty="0" smtClean="0"/>
              <a:t>First 5 books of the Jewish Bible:</a:t>
            </a:r>
          </a:p>
          <a:p>
            <a:pPr marL="870966" lvl="1" indent="-36576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Genesis     </a:t>
            </a:r>
          </a:p>
          <a:p>
            <a:pPr marL="870966" lvl="1" indent="-36576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Exodus</a:t>
            </a:r>
          </a:p>
          <a:p>
            <a:pPr marL="870966" lvl="1" indent="-36576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Leviticus</a:t>
            </a:r>
          </a:p>
          <a:p>
            <a:pPr marL="870966" lvl="1" indent="-36576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Numbers</a:t>
            </a:r>
          </a:p>
          <a:p>
            <a:pPr marL="870966" lvl="1" indent="-36576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Deuteronomy</a:t>
            </a:r>
          </a:p>
          <a:p>
            <a:r>
              <a:rPr lang="en-US" dirty="0" smtClean="0"/>
              <a:t>Considered as </a:t>
            </a:r>
            <a:r>
              <a:rPr lang="en-US" sz="3000" dirty="0" smtClean="0"/>
              <a:t>the Torah</a:t>
            </a:r>
            <a:endParaRPr lang="en-US" sz="3200" dirty="0"/>
          </a:p>
          <a:p>
            <a:pPr marL="870966" lvl="1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pentateu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85686"/>
            <a:ext cx="3723290" cy="39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066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Other Books of the </a:t>
            </a:r>
            <a:b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Old Testament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447800"/>
            <a:ext cx="8781288" cy="2895600"/>
          </a:xfrm>
        </p:spPr>
        <p:txBody>
          <a:bodyPr>
            <a:normAutofit/>
          </a:bodyPr>
          <a:lstStyle/>
          <a:p>
            <a:r>
              <a:rPr lang="en-US" b="1" dirty="0" smtClean="0"/>
              <a:t>Isaiah:  </a:t>
            </a:r>
            <a:r>
              <a:rPr lang="en-US" dirty="0" smtClean="0"/>
              <a:t>Comfort and encourage the Jewish people in exile</a:t>
            </a:r>
          </a:p>
          <a:p>
            <a:r>
              <a:rPr lang="en-US" b="1" dirty="0" smtClean="0"/>
              <a:t>Psalms:  </a:t>
            </a:r>
            <a:r>
              <a:rPr lang="en-US" dirty="0" smtClean="0"/>
              <a:t>Songs of praise, fear, sorrow, etc.</a:t>
            </a:r>
          </a:p>
          <a:p>
            <a:r>
              <a:rPr lang="en-US" b="1" dirty="0" smtClean="0"/>
              <a:t>Proverbs:  </a:t>
            </a:r>
            <a:r>
              <a:rPr lang="en-US" dirty="0" smtClean="0"/>
              <a:t>The wisdom of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Two Creation Accounts??? </a:t>
            </a:r>
            <a:endParaRPr lang="en-US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5102352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were the </a:t>
            </a:r>
            <a:r>
              <a:rPr lang="en-US" b="1" dirty="0"/>
              <a:t>circumstances of the people</a:t>
            </a:r>
            <a:r>
              <a:rPr lang="en-US" dirty="0"/>
              <a:t> during the time in which the story was written?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was the </a:t>
            </a:r>
            <a:r>
              <a:rPr lang="en-US" b="1" dirty="0"/>
              <a:t>literary form</a:t>
            </a:r>
            <a:r>
              <a:rPr lang="en-US" dirty="0"/>
              <a:t> of the each creation account?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Is there any evidence that the story is historically factual?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If not historically factual, then where might the author/s have drawn from to create the story?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What was God trying to teach us</a:t>
            </a:r>
            <a:r>
              <a:rPr lang="en-US" dirty="0"/>
              <a:t> through this story?  What is the main message?</a:t>
            </a:r>
          </a:p>
        </p:txBody>
      </p:sp>
    </p:spTree>
    <p:extLst>
      <p:ext uri="{BB962C8B-B14F-4D97-AF65-F5344CB8AC3E}">
        <p14:creationId xmlns:p14="http://schemas.microsoft.com/office/powerpoint/2010/main" val="542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Evolution says …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69136"/>
            <a:ext cx="4270248" cy="46817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universe originated by natural processes over billions of years</a:t>
            </a:r>
          </a:p>
          <a:p>
            <a:r>
              <a:rPr lang="en-US" dirty="0" smtClean="0"/>
              <a:t>Living things can arise from non-living things</a:t>
            </a:r>
          </a:p>
          <a:p>
            <a:r>
              <a:rPr lang="en-US" dirty="0" smtClean="0"/>
              <a:t>God played no role in Creation</a:t>
            </a:r>
          </a:p>
          <a:p>
            <a:r>
              <a:rPr lang="en-US" dirty="0"/>
              <a:t>Simple organisms give rise to more complex organisms which in turn, produce even more complex </a:t>
            </a:r>
            <a:r>
              <a:rPr lang="en-US" dirty="0" smtClean="0"/>
              <a:t>offspring</a:t>
            </a:r>
          </a:p>
          <a:p>
            <a:endParaRPr lang="en-US" dirty="0"/>
          </a:p>
        </p:txBody>
      </p:sp>
      <p:pic>
        <p:nvPicPr>
          <p:cNvPr id="1026" name="Picture 2" descr="Image result for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39871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Creation says …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universe, both material and spiritual aspects, was created by God out of nothing	</a:t>
            </a:r>
          </a:p>
          <a:p>
            <a:r>
              <a:rPr lang="en-US" dirty="0" smtClean="0"/>
              <a:t>God used evolution as a tool to guide the development of new species</a:t>
            </a:r>
          </a:p>
          <a:p>
            <a:r>
              <a:rPr lang="en-US" dirty="0" smtClean="0"/>
              <a:t>Man was made in the image and likeness of God out of love </a:t>
            </a:r>
          </a:p>
          <a:p>
            <a:r>
              <a:rPr lang="en-US" dirty="0" smtClean="0"/>
              <a:t>The universe is still developing according to God’s divine plan of design</a:t>
            </a:r>
          </a:p>
          <a:p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41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/>
              </a:rPr>
              <a:t>But why? 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  <a:cs typeface="Aharon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Why doesn’t glue stick to the inside of the bottle?</a:t>
            </a:r>
          </a:p>
          <a:p>
            <a:r>
              <a:rPr lang="en-US" dirty="0" smtClean="0"/>
              <a:t>Why is the word ‘abbreviation’ so long?</a:t>
            </a:r>
          </a:p>
          <a:p>
            <a:r>
              <a:rPr lang="en-US" dirty="0" smtClean="0"/>
              <a:t>Why don’t sheep shrink when it rains? </a:t>
            </a:r>
          </a:p>
          <a:p>
            <a:r>
              <a:rPr lang="en-US" dirty="0" smtClean="0"/>
              <a:t>Why isn’t ‘phonetic’ spelled the way it sounds? </a:t>
            </a:r>
          </a:p>
          <a:p>
            <a:r>
              <a:rPr lang="en-US" dirty="0" smtClean="0"/>
              <a:t>Why do we park on driveways and drive on parkways? </a:t>
            </a:r>
          </a:p>
          <a:p>
            <a:r>
              <a:rPr lang="en-US" dirty="0" smtClean="0"/>
              <a:t>Why are there flotation devices under airplane seats instead of parachutes? </a:t>
            </a:r>
          </a:p>
          <a:p>
            <a:r>
              <a:rPr lang="en-US" dirty="0" smtClean="0"/>
              <a:t>Why is the third hand on a watch called a second hand? </a:t>
            </a:r>
          </a:p>
          <a:p>
            <a:r>
              <a:rPr lang="en-US" dirty="0" smtClean="0"/>
              <a:t>Why is the time of the day with the slowest traffic called ‘rush hour’?</a:t>
            </a:r>
          </a:p>
          <a:p>
            <a:r>
              <a:rPr lang="en-US" dirty="0" smtClean="0"/>
              <a:t>Why do ‘fat chance’ and ‘slim chance’ mean the same thing? </a:t>
            </a:r>
          </a:p>
          <a:p>
            <a:r>
              <a:rPr lang="en-US" dirty="0" smtClean="0"/>
              <a:t>Why isn’t there mouse-flavored cat food?</a:t>
            </a:r>
          </a:p>
          <a:p>
            <a:r>
              <a:rPr lang="en-US" dirty="0" smtClean="0"/>
              <a:t>Why do they report power outages on TV? </a:t>
            </a:r>
          </a:p>
        </p:txBody>
      </p:sp>
    </p:spTree>
    <p:extLst>
      <p:ext uri="{BB962C8B-B14F-4D97-AF65-F5344CB8AC3E}">
        <p14:creationId xmlns:p14="http://schemas.microsoft.com/office/powerpoint/2010/main" val="39025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Philosophical Questions of Life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5257800" cy="5219701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meaning of life? </a:t>
            </a:r>
          </a:p>
          <a:p>
            <a:r>
              <a:rPr lang="en-US" dirty="0" smtClean="0"/>
              <a:t>Why am I here?  </a:t>
            </a:r>
          </a:p>
          <a:p>
            <a:r>
              <a:rPr lang="en-US" dirty="0" smtClean="0"/>
              <a:t>Why me, and not someone else?  Why was I born here, in a land of plenty, while others are starving in other nations, right this minute. </a:t>
            </a:r>
          </a:p>
          <a:p>
            <a:r>
              <a:rPr lang="en-US" dirty="0" smtClean="0"/>
              <a:t>Where am I going after this? </a:t>
            </a:r>
          </a:p>
          <a:p>
            <a:r>
              <a:rPr lang="en-US" dirty="0" smtClean="0"/>
              <a:t>How best to live my life in order to get where I’m going? 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2766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Philosophy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investigation of truth and principles of human </a:t>
            </a:r>
            <a:r>
              <a:rPr lang="en-US" sz="3600" b="1" dirty="0" smtClean="0">
                <a:solidFill>
                  <a:srgbClr val="FF0000"/>
                </a:solidFill>
              </a:rPr>
              <a:t>reason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6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What does </a:t>
            </a:r>
            <a:r>
              <a:rPr lang="en-US" sz="44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theology</a:t>
            </a:r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mean?</a:t>
            </a:r>
            <a:endParaRPr lang="en-US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730752" cy="4681728"/>
          </a:xfrm>
        </p:spPr>
        <p:txBody>
          <a:bodyPr>
            <a:normAutofit lnSpcReduction="10000"/>
          </a:bodyPr>
          <a:lstStyle/>
          <a:p>
            <a:r>
              <a:rPr lang="en-US" sz="4000" i="1" dirty="0" smtClean="0"/>
              <a:t>‘OLOGY’ </a:t>
            </a:r>
            <a:r>
              <a:rPr lang="en-US" sz="4000" dirty="0" smtClean="0"/>
              <a:t>= </a:t>
            </a:r>
          </a:p>
          <a:p>
            <a:pPr marL="0" indent="0" algn="ctr">
              <a:buNone/>
            </a:pPr>
            <a:r>
              <a:rPr lang="en-US" sz="4000" b="1" i="1" dirty="0" smtClean="0"/>
              <a:t>Study of … </a:t>
            </a:r>
          </a:p>
          <a:p>
            <a:r>
              <a:rPr lang="en-US" sz="4000" dirty="0" smtClean="0"/>
              <a:t>Biology</a:t>
            </a:r>
          </a:p>
          <a:p>
            <a:r>
              <a:rPr lang="en-US" sz="4000" dirty="0" smtClean="0"/>
              <a:t>Psychology</a:t>
            </a:r>
          </a:p>
          <a:p>
            <a:r>
              <a:rPr lang="en-US" sz="4000" i="1" dirty="0"/>
              <a:t>THEOS’ </a:t>
            </a:r>
            <a:r>
              <a:rPr lang="en-US" sz="4000" dirty="0"/>
              <a:t>= </a:t>
            </a:r>
          </a:p>
          <a:p>
            <a:pPr marL="0" indent="0" algn="ctr">
              <a:buNone/>
            </a:pPr>
            <a:r>
              <a:rPr lang="en-US" sz="6000" b="1" dirty="0">
                <a:latin typeface="Arial Black" panose="020B0A04020102020204" pitchFamily="34" charset="0"/>
              </a:rPr>
              <a:t>GOD</a:t>
            </a:r>
          </a:p>
          <a:p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96748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59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Theories of God and origins of the universe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343400" cy="4681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Pantheism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the religious belief that the material world and the creator of the world are one in the same.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Monotheism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believe that there is only one god responsible for the creation of the universe.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Polytheism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many gods</a:t>
            </a:r>
          </a:p>
          <a:p>
            <a:r>
              <a:rPr lang="en-US" sz="2800" b="1" i="1" dirty="0" smtClean="0"/>
              <a:t>Christianity????? </a:t>
            </a:r>
            <a:endParaRPr lang="en-US" sz="2800" b="1" i="1" dirty="0"/>
          </a:p>
        </p:txBody>
      </p:sp>
      <p:pic>
        <p:nvPicPr>
          <p:cNvPr id="2050" name="Picture 2" descr="Image result for polythe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323701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Salvation History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 story of God’s saving actions on our behalf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7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Figures in Salvation History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4038600"/>
            <a:ext cx="8503920" cy="2438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Patriarch</a:t>
            </a:r>
            <a:r>
              <a:rPr lang="en-US" sz="2800" dirty="0" smtClean="0"/>
              <a:t> – </a:t>
            </a:r>
            <a:r>
              <a:rPr lang="en-US" sz="2800" b="1" dirty="0" smtClean="0">
                <a:solidFill>
                  <a:srgbClr val="FF0000"/>
                </a:solidFill>
              </a:rPr>
              <a:t>A father in faith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Abraham, Moses, Aaron, Isaac, Jacob, etc. </a:t>
            </a:r>
          </a:p>
          <a:p>
            <a:r>
              <a:rPr lang="en-US" sz="2800" b="1" dirty="0" smtClean="0"/>
              <a:t>Prophet</a:t>
            </a:r>
            <a:r>
              <a:rPr lang="en-US" sz="2800" dirty="0" smtClean="0"/>
              <a:t> – </a:t>
            </a:r>
            <a:r>
              <a:rPr lang="en-US" sz="2800" b="1" dirty="0" smtClean="0">
                <a:solidFill>
                  <a:srgbClr val="FF0000"/>
                </a:solidFill>
              </a:rPr>
              <a:t>One chosen to speak for God 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Isaiah, Jeremiah, Ezekiel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proph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2895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Divine Revelation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God’s free gift of self-communication by which he makes known the mystery of God’s divine plan.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Deposit of Faith </a:t>
            </a:r>
            <a:r>
              <a:rPr lang="en-US" dirty="0" smtClean="0"/>
              <a:t>– Holds Divine Revelation for all generations.  Contains two elements: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Sacred Scripture </a:t>
            </a:r>
            <a:r>
              <a:rPr lang="en-US" dirty="0" smtClean="0"/>
              <a:t>– Old and New Testaments.  God’s sacred word, divinely </a:t>
            </a:r>
            <a:r>
              <a:rPr lang="en-US" i="1" dirty="0" smtClean="0"/>
              <a:t>inspired</a:t>
            </a:r>
            <a:r>
              <a:rPr lang="en-US" dirty="0" smtClean="0"/>
              <a:t>, through human authors.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Sacred Tradition </a:t>
            </a:r>
            <a:r>
              <a:rPr lang="en-US" dirty="0" smtClean="0"/>
              <a:t>– the oral testimony of the Church handed down through generations.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701</TotalTime>
  <Words>1341</Words>
  <Application>Microsoft Office PowerPoint</Application>
  <PresentationFormat>On-screen Show (4:3)</PresentationFormat>
  <Paragraphs>128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CHAPTER 1</vt:lpstr>
      <vt:lpstr>But why? </vt:lpstr>
      <vt:lpstr>Philosophical Questions of Life</vt:lpstr>
      <vt:lpstr>Philosophy</vt:lpstr>
      <vt:lpstr>What does theology mean?</vt:lpstr>
      <vt:lpstr>Theories of God and origins of the universe</vt:lpstr>
      <vt:lpstr>Salvation History</vt:lpstr>
      <vt:lpstr>Figures in Salvation History</vt:lpstr>
      <vt:lpstr>Divine Revelation</vt:lpstr>
      <vt:lpstr>Magisterium</vt:lpstr>
      <vt:lpstr>Bible</vt:lpstr>
      <vt:lpstr>Interpreting Scripture</vt:lpstr>
      <vt:lpstr>Interpreting Scripture</vt:lpstr>
      <vt:lpstr>The Pentateuch</vt:lpstr>
      <vt:lpstr>Other Books of the  Old Testament</vt:lpstr>
      <vt:lpstr>Two Creation Accounts??? </vt:lpstr>
      <vt:lpstr>Evolution says …</vt:lpstr>
      <vt:lpstr>Creation says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Philosophical Questions of Life</dc:title>
  <dc:creator>Michael Stewart</dc:creator>
  <cp:lastModifiedBy>Michael Stewart</cp:lastModifiedBy>
  <cp:revision>29</cp:revision>
  <dcterms:created xsi:type="dcterms:W3CDTF">2017-08-16T18:50:29Z</dcterms:created>
  <dcterms:modified xsi:type="dcterms:W3CDTF">2018-08-29T17:28:47Z</dcterms:modified>
</cp:coreProperties>
</file>