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9" r:id="rId5"/>
    <p:sldId id="261" r:id="rId6"/>
    <p:sldId id="270" r:id="rId7"/>
    <p:sldId id="264" r:id="rId8"/>
    <p:sldId id="262" r:id="rId9"/>
    <p:sldId id="263" r:id="rId10"/>
    <p:sldId id="279" r:id="rId11"/>
    <p:sldId id="276" r:id="rId12"/>
    <p:sldId id="272" r:id="rId13"/>
    <p:sldId id="280" r:id="rId14"/>
    <p:sldId id="281" r:id="rId15"/>
    <p:sldId id="283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FFFF"/>
    <a:srgbClr val="DD5D23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6B5-929F-4194-9748-C3FACCCBEF3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71FE6-6A13-414C-BC8E-57E09FEBF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0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6B5-929F-4194-9748-C3FACCCBEF3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71FE6-6A13-414C-BC8E-57E09FEBF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6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6B5-929F-4194-9748-C3FACCCBEF3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71FE6-6A13-414C-BC8E-57E09FEBF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9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6B5-929F-4194-9748-C3FACCCBEF3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71FE6-6A13-414C-BC8E-57E09FEBF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0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6B5-929F-4194-9748-C3FACCCBEF3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71FE6-6A13-414C-BC8E-57E09FEBF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6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6B5-929F-4194-9748-C3FACCCBEF3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71FE6-6A13-414C-BC8E-57E09FEBF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4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6B5-929F-4194-9748-C3FACCCBEF3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71FE6-6A13-414C-BC8E-57E09FEBF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0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6B5-929F-4194-9748-C3FACCCBEF3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71FE6-6A13-414C-BC8E-57E09FEBF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7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6B5-929F-4194-9748-C3FACCCBEF3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71FE6-6A13-414C-BC8E-57E09FEBF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4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6B5-929F-4194-9748-C3FACCCBEF3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71FE6-6A13-414C-BC8E-57E09FEBF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6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76B5-929F-4194-9748-C3FACCCBEF3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71FE6-6A13-414C-BC8E-57E09FEBF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3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776B5-929F-4194-9748-C3FACCCBEF3C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71FE6-6A13-414C-BC8E-57E09FEBF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5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129" y="1676400"/>
            <a:ext cx="7362671" cy="1470025"/>
          </a:xfrm>
        </p:spPr>
        <p:txBody>
          <a:bodyPr>
            <a:noAutofit/>
          </a:bodyPr>
          <a:lstStyle/>
          <a:p>
            <a:r>
              <a:rPr lang="en-US" sz="70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INTRODUCTION</a:t>
            </a:r>
            <a:endParaRPr lang="en-US" sz="70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2538413" cy="311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43800" y="2057400"/>
            <a:ext cx="1331042" cy="44958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47" y="838200"/>
            <a:ext cx="7025147" cy="526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15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7090110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lvl="0" indent="-54864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500" dirty="0">
                <a:latin typeface="Arial"/>
                <a:ea typeface="Calibri"/>
                <a:cs typeface="Times New Roman"/>
              </a:rPr>
              <a:t>I am the LORD your God. You shall worship the Lord your God and Him only shall you serve.</a:t>
            </a:r>
          </a:p>
          <a:p>
            <a:pPr marL="548640" marR="0" lvl="0" indent="-54864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500" dirty="0">
                <a:latin typeface="Arial"/>
                <a:ea typeface="Calibri"/>
                <a:cs typeface="Times New Roman"/>
              </a:rPr>
              <a:t>You shall not take the name of the Lord your God in vain.</a:t>
            </a:r>
          </a:p>
          <a:p>
            <a:pPr marL="548640" marR="0" lvl="0" indent="-54864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500" dirty="0">
                <a:latin typeface="Arial"/>
                <a:ea typeface="Calibri"/>
                <a:cs typeface="Times New Roman"/>
              </a:rPr>
              <a:t>Remember to keep holy the Sabbath day.</a:t>
            </a:r>
          </a:p>
          <a:p>
            <a:pPr marL="548640" marR="0" lvl="0" indent="-54864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500" dirty="0">
                <a:latin typeface="Arial"/>
                <a:ea typeface="Calibri"/>
                <a:cs typeface="Times New Roman"/>
              </a:rPr>
              <a:t>Honor your father and your mother.</a:t>
            </a:r>
          </a:p>
          <a:p>
            <a:pPr marL="548640" marR="0" lvl="0" indent="-54864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500" dirty="0">
                <a:latin typeface="Arial"/>
                <a:ea typeface="Calibri"/>
                <a:cs typeface="Times New Roman"/>
              </a:rPr>
              <a:t>You shall not kill.</a:t>
            </a:r>
          </a:p>
          <a:p>
            <a:pPr marL="548640" marR="0" lvl="0" indent="-54864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500" dirty="0">
                <a:latin typeface="Arial"/>
                <a:ea typeface="Calibri"/>
                <a:cs typeface="Times New Roman"/>
              </a:rPr>
              <a:t>You shall not commit adultery.</a:t>
            </a:r>
          </a:p>
          <a:p>
            <a:pPr marL="548640" marR="0" lvl="0" indent="-54864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500" dirty="0">
                <a:latin typeface="Arial"/>
                <a:ea typeface="Calibri"/>
                <a:cs typeface="Times New Roman"/>
              </a:rPr>
              <a:t>You shall not steal.</a:t>
            </a:r>
          </a:p>
          <a:p>
            <a:pPr marL="548640" marR="0" lvl="0" indent="-54864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500" dirty="0">
                <a:latin typeface="Arial"/>
                <a:ea typeface="Calibri"/>
                <a:cs typeface="Times New Roman"/>
              </a:rPr>
              <a:t>You shall not bear false witness against your neighbor.</a:t>
            </a:r>
          </a:p>
          <a:p>
            <a:pPr marL="548640" marR="0" lvl="0" indent="-54864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500" dirty="0">
                <a:latin typeface="Arial"/>
                <a:ea typeface="Calibri"/>
                <a:cs typeface="Times New Roman"/>
              </a:rPr>
              <a:t>You shall not covet your neighbor’s wife.</a:t>
            </a:r>
          </a:p>
          <a:p>
            <a:pPr marL="548640" marR="0" lvl="0" indent="-54864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500" dirty="0">
                <a:latin typeface="Arial"/>
                <a:ea typeface="Calibri"/>
                <a:cs typeface="Times New Roman"/>
              </a:rPr>
              <a:t>You shall not covet your neighbor’s goods.</a:t>
            </a:r>
            <a:endParaRPr lang="en-US" sz="2500" dirty="0"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868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1500" y="114552"/>
            <a:ext cx="6899610" cy="106071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GungsuhChe" panose="02030609000101010101" pitchFamily="49" charset="-127"/>
                <a:ea typeface="GungsuhChe" panose="02030609000101010101" pitchFamily="49" charset="-127"/>
                <a:cs typeface="+mn-cs"/>
              </a:rPr>
              <a:t>Character is… </a:t>
            </a:r>
            <a:endParaRPr lang="en-US" sz="6000" b="1" dirty="0">
              <a:latin typeface="GungsuhChe" panose="02030609000101010101" pitchFamily="49" charset="-127"/>
              <a:ea typeface="GungsuhChe" panose="02030609000101010101" pitchFamily="49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87904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…what a person is </a:t>
            </a:r>
          </a:p>
          <a:p>
            <a:pPr algn="ctr"/>
            <a:r>
              <a:rPr lang="en-US" sz="54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in the dark</a:t>
            </a:r>
            <a:endParaRPr lang="en-US" sz="540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24" y="2901273"/>
            <a:ext cx="5342885" cy="352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9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709011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600"/>
              </a:spcAft>
            </a:pPr>
            <a:endParaRPr lang="en-US" sz="2500" dirty="0"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5" name="Picture 2" descr="Image result for virt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3124200"/>
            <a:ext cx="3201274" cy="320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04800"/>
            <a:ext cx="728407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character is revealed through our </a:t>
            </a:r>
            <a:r>
              <a:rPr lang="en-US" sz="31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virtues</a:t>
            </a:r>
            <a:r>
              <a:rPr lang="en-US" sz="3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vices</a:t>
            </a:r>
            <a:r>
              <a:rPr lang="en-US" sz="3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3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Virtue</a:t>
            </a:r>
            <a:r>
              <a:rPr lang="en-US" sz="3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 of choosing good</a:t>
            </a:r>
            <a:endParaRPr lang="en-US" sz="3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3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</a:t>
            </a: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opposite of virtue; bad </a:t>
            </a:r>
            <a:r>
              <a:rPr lang="en-US" sz="3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endParaRPr lang="en-US" sz="3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4437" y="2936289"/>
            <a:ext cx="354505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 MAJOR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CATEGORIES OF VIRTUES: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Theological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Cardinal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0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4017" y="219313"/>
            <a:ext cx="709011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600"/>
              </a:spcAft>
            </a:pP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Arial" panose="020B0604020202020204" pitchFamily="34" charset="0"/>
              </a:rPr>
              <a:t>Theological  Virtues</a:t>
            </a:r>
          </a:p>
          <a:p>
            <a:pPr marL="457200" marR="0" lvl="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Gifts from God that empower us to do good</a:t>
            </a:r>
          </a:p>
          <a:p>
            <a:pPr marL="457200" marR="0" lvl="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God-given .. Infused into our souls</a:t>
            </a:r>
            <a:endParaRPr lang="en-US" sz="3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" name="Picture 2" descr="Image result for theological virt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2895600"/>
            <a:ext cx="724251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818" y="3480230"/>
            <a:ext cx="205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FAITH</a:t>
            </a:r>
            <a:endParaRPr lang="en-US" sz="50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255" y="3519726"/>
            <a:ext cx="205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HOPE</a:t>
            </a:r>
            <a:endParaRPr lang="en-US" sz="50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5654" y="5410200"/>
            <a:ext cx="3905273" cy="1015663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Franklin Gothic Heavy" panose="020B0903020102020204" pitchFamily="34" charset="0"/>
              </a:rPr>
              <a:t>LOVE</a:t>
            </a:r>
            <a:endParaRPr lang="en-US" sz="6000" dirty="0">
              <a:solidFill>
                <a:srgbClr val="C000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926" y="1061448"/>
            <a:ext cx="7621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WHAT?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Virtues that we can acquire by our own human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efforts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PURPOSE?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Help us to choose good, and then follow the right course of action</a:t>
            </a:r>
          </a:p>
        </p:txBody>
      </p:sp>
      <p:pic>
        <p:nvPicPr>
          <p:cNvPr id="1026" name="Picture 2" descr="Image result for moral virt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7" y="2714625"/>
            <a:ext cx="7143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149" y="4648200"/>
            <a:ext cx="7336651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Also known as </a:t>
            </a:r>
            <a:r>
              <a:rPr lang="en-US" sz="235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moral </a:t>
            </a:r>
            <a:r>
              <a:rPr lang="en-US" sz="235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or human virtues</a:t>
            </a:r>
            <a:r>
              <a:rPr lang="en-US" sz="2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when we perform morally good acts, virtues become good habits that help us draw closer to God … 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… and to relate to other people with Christ-like love. 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1548" y="147475"/>
            <a:ext cx="5867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Cardinal Virtues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6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173291"/>
            <a:ext cx="72425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Reflect &amp; Journal …</a:t>
            </a:r>
            <a:endParaRPr lang="en-US" sz="50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99690"/>
            <a:ext cx="693771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6576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List adjectives that I believe others would use to describe me. </a:t>
            </a:r>
          </a:p>
          <a:p>
            <a:pPr marL="342900" indent="-36576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List adjectives that best describe the </a:t>
            </a:r>
            <a:r>
              <a:rPr lang="en-US" sz="2800" u="sng" dirty="0" smtClean="0"/>
              <a:t>real</a:t>
            </a:r>
            <a:r>
              <a:rPr lang="en-US" sz="2800" dirty="0" smtClean="0"/>
              <a:t> </a:t>
            </a:r>
            <a:r>
              <a:rPr lang="en-US" sz="2800" i="1" dirty="0" smtClean="0"/>
              <a:t>‘me’ … in the dark</a:t>
            </a:r>
            <a:r>
              <a:rPr lang="en-US" sz="2800" dirty="0" smtClean="0"/>
              <a:t>. </a:t>
            </a:r>
          </a:p>
          <a:p>
            <a:pPr marL="342900" indent="-36576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What are some factors that cause me to make decisions I’m not proud of? </a:t>
            </a:r>
          </a:p>
          <a:p>
            <a:pPr marL="342900" indent="-36576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Who is the person I believe to be of the most consistent character I know, and why? </a:t>
            </a:r>
          </a:p>
          <a:p>
            <a:pPr marL="342900" indent="-365760">
              <a:buFont typeface="+mj-lt"/>
              <a:buAutoNum type="arabicPeriod"/>
            </a:pPr>
            <a:r>
              <a:rPr lang="en-US" sz="2800" dirty="0" smtClean="0"/>
              <a:t>What gaps are there in my own character that prevent me from being that kind of person … ‘in the dark’?</a:t>
            </a:r>
            <a:r>
              <a:rPr lang="en-US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115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6582" y="-16028"/>
            <a:ext cx="647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ea typeface="GungsuhChe"/>
              </a:rPr>
              <a:t>What is your … </a:t>
            </a:r>
          </a:p>
          <a:p>
            <a:pPr algn="ctr"/>
            <a:r>
              <a:rPr lang="en-US" sz="7000" b="1" dirty="0">
                <a:ea typeface="GungsuhChe"/>
              </a:rPr>
              <a:t>m</a:t>
            </a:r>
            <a:r>
              <a:rPr lang="en-US" sz="7000" b="1" dirty="0" smtClean="0">
                <a:ea typeface="GungsuhChe"/>
              </a:rPr>
              <a:t>oral compass?</a:t>
            </a:r>
            <a:endParaRPr lang="en-US" sz="7000" b="1" dirty="0">
              <a:ea typeface="GungsuhChe"/>
            </a:endParaRPr>
          </a:p>
        </p:txBody>
      </p:sp>
      <p:pic>
        <p:nvPicPr>
          <p:cNvPr id="3" name="Picture 2" descr="Image result for moral com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6" y="2230740"/>
            <a:ext cx="7052373" cy="43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5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6705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8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happiness =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2427"/>
            <a:ext cx="6400800" cy="61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5" y="250721"/>
            <a:ext cx="7088484" cy="36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6" y="3352800"/>
            <a:ext cx="708848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29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7314"/>
            <a:ext cx="7239000" cy="1366685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Personal or Societal?</a:t>
            </a:r>
            <a:endParaRPr lang="en-US" sz="60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37068"/>
            <a:ext cx="4419600" cy="5120932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Pornography</a:t>
            </a:r>
          </a:p>
          <a:p>
            <a:r>
              <a:rPr lang="en-US" sz="3000" dirty="0" smtClean="0"/>
              <a:t>Adultery</a:t>
            </a:r>
          </a:p>
          <a:p>
            <a:r>
              <a:rPr lang="en-US" sz="3000" dirty="0" smtClean="0"/>
              <a:t>Cheating </a:t>
            </a:r>
          </a:p>
          <a:p>
            <a:r>
              <a:rPr lang="en-US" sz="3000" dirty="0" smtClean="0"/>
              <a:t>Euthanasia</a:t>
            </a:r>
          </a:p>
          <a:p>
            <a:r>
              <a:rPr lang="en-US" sz="3000" dirty="0" smtClean="0"/>
              <a:t>War and violence</a:t>
            </a:r>
          </a:p>
          <a:p>
            <a:r>
              <a:rPr lang="en-US" sz="3000" dirty="0" smtClean="0"/>
              <a:t>Stealing</a:t>
            </a:r>
          </a:p>
          <a:p>
            <a:r>
              <a:rPr lang="en-US" sz="3000" dirty="0" smtClean="0"/>
              <a:t>Environmental pollution</a:t>
            </a:r>
          </a:p>
          <a:p>
            <a:r>
              <a:rPr lang="en-US" sz="3000" dirty="0" smtClean="0"/>
              <a:t>Drug &amp; alcohol abuse</a:t>
            </a:r>
          </a:p>
          <a:p>
            <a:r>
              <a:rPr lang="en-US" sz="3000" dirty="0" smtClean="0"/>
              <a:t>Abortion</a:t>
            </a:r>
          </a:p>
          <a:p>
            <a:r>
              <a:rPr lang="en-US" sz="3000" dirty="0" smtClean="0"/>
              <a:t>Human cloning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2482176" cy="428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47" y="838200"/>
            <a:ext cx="7025147" cy="526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2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69605"/>
            <a:ext cx="693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What is Morality? </a:t>
            </a:r>
            <a:endParaRPr lang="en-US" sz="50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31378"/>
            <a:ext cx="69342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Hemingway … </a:t>
            </a:r>
            <a:r>
              <a:rPr lang="en-US" sz="3000" i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“About morals, I know only that what is moral is what you feel good after, and what is immoral is what you feel bad after.”</a:t>
            </a:r>
          </a:p>
          <a:p>
            <a:pPr marL="274320" indent="-27432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What is morality to you? </a:t>
            </a:r>
          </a:p>
          <a:p>
            <a:pPr marL="274320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Morality defined …</a:t>
            </a:r>
          </a:p>
          <a:p>
            <a:pPr lvl="1">
              <a:spcBef>
                <a:spcPts val="120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Knowing what ought to be done </a:t>
            </a:r>
            <a:endParaRPr lang="en-US" sz="4000" b="1" dirty="0">
              <a:solidFill>
                <a:srgbClr val="C000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44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19102"/>
            <a:ext cx="6934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Catholic Morality: Three main sources of knowledge</a:t>
            </a:r>
            <a:r>
              <a:rPr lang="en-US" sz="50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…  </a:t>
            </a:r>
            <a:endParaRPr lang="en-US" sz="50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269464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582882"/>
            <a:ext cx="4451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>
              <a:buFont typeface="+mj-lt"/>
              <a:buAutoNum type="arabicPeriod"/>
            </a:pPr>
            <a:r>
              <a:rPr lang="en-US" sz="4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Human reason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4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Human experience</a:t>
            </a:r>
          </a:p>
          <a:p>
            <a:pPr marL="640080" indent="-640080">
              <a:buFont typeface="+mj-lt"/>
              <a:buAutoNum type="arabicPeriod"/>
            </a:pPr>
            <a:r>
              <a:rPr lang="en-US" sz="4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Divine Revelation</a:t>
            </a:r>
            <a:endParaRPr lang="en-US" sz="4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08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406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INTRODUCTION</vt:lpstr>
      <vt:lpstr>PowerPoint Presentation</vt:lpstr>
      <vt:lpstr>PowerPoint Presentation</vt:lpstr>
      <vt:lpstr>PowerPoint Presentation</vt:lpstr>
      <vt:lpstr>PowerPoint Presentation</vt:lpstr>
      <vt:lpstr>Personal or Societal?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 is…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Stewart</dc:creator>
  <cp:lastModifiedBy>Michael Stewart</cp:lastModifiedBy>
  <cp:revision>47</cp:revision>
  <dcterms:created xsi:type="dcterms:W3CDTF">2018-01-05T18:13:49Z</dcterms:created>
  <dcterms:modified xsi:type="dcterms:W3CDTF">2019-01-15T21:18:27Z</dcterms:modified>
</cp:coreProperties>
</file>