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86450E2-E7A7-45A9-975E-1135AFBC2755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1BC9133-FDF0-4311-B1A1-1C92EBA019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495800"/>
            <a:ext cx="5120640" cy="545727"/>
          </a:xfrm>
        </p:spPr>
        <p:txBody>
          <a:bodyPr/>
          <a:lstStyle/>
          <a:p>
            <a:pPr algn="ctr"/>
            <a:r>
              <a:rPr lang="en-US" b="1" dirty="0" smtClean="0"/>
              <a:t>Gospel of Matthew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828800"/>
            <a:ext cx="5196840" cy="26090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beatitudes </a:t>
            </a:r>
            <a:b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Jesus 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03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123"/>
            <a:ext cx="8591550" cy="1600199"/>
          </a:xfrm>
        </p:spPr>
        <p:txBody>
          <a:bodyPr>
            <a:noAutofit/>
          </a:bodyPr>
          <a:lstStyle/>
          <a:p>
            <a:pPr lvl="0"/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</a:t>
            </a:r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are the poor in spirit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, for </a:t>
            </a:r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theirs is the kingdom of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heaven …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4648200" cy="51054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/>
              <a:t>Expresses humility</a:t>
            </a:r>
          </a:p>
          <a:p>
            <a:pPr marL="457200" indent="-457200"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/>
              <a:t>Recognizes that all we have/are is from God </a:t>
            </a:r>
          </a:p>
          <a:p>
            <a:pPr marL="457200" indent="-457200"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/>
              <a:t>To empty ourselves to the realization that we </a:t>
            </a:r>
            <a:r>
              <a:rPr lang="en-US" sz="2800" b="1" dirty="0"/>
              <a:t>are totally dependent on God</a:t>
            </a:r>
          </a:p>
          <a:p>
            <a:pPr marL="457200" indent="-457200"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/>
              <a:t>We do not hoard, since all is gift</a:t>
            </a:r>
          </a:p>
          <a:p>
            <a:pPr marL="457200" indent="-457200"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/>
              <a:t>All we have is to be put at the service of others</a:t>
            </a:r>
            <a:endParaRPr lang="en-US" sz="2800" b="1" dirty="0"/>
          </a:p>
        </p:txBody>
      </p:sp>
      <p:pic>
        <p:nvPicPr>
          <p:cNvPr id="1026" name="Picture 2" descr="Image result for washing disciples f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67750" cy="1371601"/>
          </a:xfrm>
        </p:spPr>
        <p:txBody>
          <a:bodyPr>
            <a:noAutofit/>
          </a:bodyPr>
          <a:lstStyle/>
          <a:p>
            <a:pPr lvl="0"/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they who mourn,</a:t>
            </a:r>
            <a:b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</a:br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for they will be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comforted …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1547167"/>
            <a:ext cx="5410200" cy="49530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600" b="1" dirty="0"/>
              <a:t>To mourn = </a:t>
            </a:r>
            <a:r>
              <a:rPr lang="en-US" sz="2600" b="1" i="1" dirty="0"/>
              <a:t>“experience deep grief”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600" b="1" dirty="0"/>
              <a:t>To be broken open … 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600" b="1" dirty="0"/>
              <a:t>We all know and understand loss 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600" b="1" dirty="0"/>
              <a:t>But do we ‘mourn’ our own sinfulness … when we willingly separate ourselves from God? 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600" b="1" dirty="0"/>
              <a:t>To do so is an act of humility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600" b="1" dirty="0"/>
              <a:t>Mourning our sin leads to repentance, which in turn leads us back to God</a:t>
            </a:r>
          </a:p>
        </p:txBody>
      </p:sp>
      <p:pic>
        <p:nvPicPr>
          <p:cNvPr id="2050" name="Picture 2" descr="Image result for mo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8186"/>
            <a:ext cx="3007569" cy="46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91550" cy="1371600"/>
          </a:xfrm>
        </p:spPr>
        <p:txBody>
          <a:bodyPr>
            <a:noAutofit/>
          </a:bodyPr>
          <a:lstStyle/>
          <a:p>
            <a:pPr lvl="0"/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the meek,</a:t>
            </a:r>
            <a:b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</a:br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for they will inherit the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land …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06793"/>
            <a:ext cx="4495800" cy="50292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4000" b="1" dirty="0"/>
              <a:t>Meek ≠ weak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4000" b="1" dirty="0"/>
              <a:t>Gentle, humble, simple in faith, patient in trial </a:t>
            </a:r>
            <a:endParaRPr lang="en-US" sz="4000" b="1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/>
              <a:t>Not self-centered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/>
              <a:t>Acknowledges that </a:t>
            </a:r>
            <a:r>
              <a:rPr lang="en-US" sz="4000" b="1" dirty="0"/>
              <a:t>e</a:t>
            </a:r>
            <a:r>
              <a:rPr lang="en-US" sz="4000" b="1" dirty="0" smtClean="0"/>
              <a:t>verything is pure gift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4200" b="1" i="1" dirty="0"/>
              <a:t>Take my yoke upon you and learn from me, for I am meek and humble of </a:t>
            </a:r>
            <a:r>
              <a:rPr lang="en-US" sz="4200" b="1" i="1" dirty="0" smtClean="0"/>
              <a:t>heart; and you will find rest for yourselves</a:t>
            </a:r>
            <a:r>
              <a:rPr lang="en-US" sz="4200" b="1" dirty="0" smtClean="0"/>
              <a:t>. </a:t>
            </a:r>
            <a:r>
              <a:rPr lang="en-US" sz="2600" b="1" dirty="0" smtClean="0">
                <a:latin typeface="Calibri" panose="020F0502020204030204" pitchFamily="34" charset="0"/>
              </a:rPr>
              <a:t>Mt 11:29</a:t>
            </a:r>
            <a:endParaRPr lang="en-US" sz="2600" b="1" dirty="0" smtClean="0"/>
          </a:p>
          <a:p>
            <a:endParaRPr lang="en-US" dirty="0"/>
          </a:p>
        </p:txBody>
      </p:sp>
      <p:pic>
        <p:nvPicPr>
          <p:cNvPr id="3074" name="Picture 2" descr="Image result for beatitude m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35" y="1469922"/>
            <a:ext cx="3587502" cy="33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461" y="4776370"/>
            <a:ext cx="3997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spc="30" dirty="0">
                <a:solidFill>
                  <a:schemeClr val="tx2"/>
                </a:solidFill>
                <a:cs typeface="Tahoma" pitchFamily="34" charset="0"/>
              </a:rPr>
              <a:t>Behold, I am the handmaid of the Lord. May it be done to me according to your word</a:t>
            </a:r>
            <a:r>
              <a:rPr lang="en-US" sz="2600" b="1" spc="30" dirty="0">
                <a:solidFill>
                  <a:schemeClr val="tx2"/>
                </a:solidFill>
                <a:cs typeface="Tahoma" pitchFamily="34" charset="0"/>
              </a:rPr>
              <a:t>.  </a:t>
            </a:r>
            <a:r>
              <a:rPr lang="en-US" sz="1600" b="1" spc="30" dirty="0">
                <a:solidFill>
                  <a:schemeClr val="tx2"/>
                </a:solidFill>
                <a:latin typeface="Calibri" panose="020F0502020204030204" pitchFamily="34" charset="0"/>
                <a:cs typeface="Tahoma" pitchFamily="34" charset="0"/>
              </a:rPr>
              <a:t>Lk 1:38</a:t>
            </a:r>
          </a:p>
        </p:txBody>
      </p:sp>
    </p:spTree>
    <p:extLst>
      <p:ext uri="{BB962C8B-B14F-4D97-AF65-F5344CB8AC3E}">
        <p14:creationId xmlns:p14="http://schemas.microsoft.com/office/powerpoint/2010/main" val="23732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550" cy="1295400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they who hunger and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thirst for righteousness … 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488680" cy="2286000"/>
          </a:xfrm>
        </p:spPr>
        <p:txBody>
          <a:bodyPr/>
          <a:lstStyle/>
          <a:p>
            <a:pPr marL="173038" lvl="1" indent="0" algn="r"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accent2"/>
                </a:solidFill>
                <a:latin typeface="Gill Sans Ultra Bold Condensed" panose="020B0A06020104020203" pitchFamily="34" charset="0"/>
              </a:rPr>
              <a:t>		… for they will be satisfied</a:t>
            </a:r>
          </a:p>
          <a:p>
            <a:pPr marL="342900" indent="-342900">
              <a:spcBef>
                <a:spcPts val="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500" b="1" dirty="0" smtClean="0"/>
              <a:t>Jesus isn’t talking about physical hunger and thirst</a:t>
            </a:r>
          </a:p>
          <a:p>
            <a:pPr marL="342900" indent="-342900">
              <a:spcBef>
                <a:spcPts val="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500" b="1" dirty="0" smtClean="0"/>
              <a:t>He’s referring to our passion for doing God’s will in our lives</a:t>
            </a:r>
          </a:p>
          <a:p>
            <a:pPr marL="342900" indent="-342900">
              <a:spcBef>
                <a:spcPts val="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500" b="1" dirty="0" smtClean="0"/>
              <a:t>To grow in holiness, justice, and truth</a:t>
            </a:r>
            <a:endParaRPr lang="en-US" sz="2500" b="1" dirty="0"/>
          </a:p>
          <a:p>
            <a:pPr marL="274320" indent="-274320">
              <a:spcBef>
                <a:spcPts val="0"/>
              </a:spcBef>
            </a:pPr>
            <a:endParaRPr lang="en-US" sz="2500" b="1" dirty="0" smtClean="0"/>
          </a:p>
          <a:p>
            <a:endParaRPr lang="en-US" sz="3600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17490"/>
            <a:ext cx="595270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219200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the merciful, for they will be shown mercy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…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4419600" cy="4712208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Who has </a:t>
            </a:r>
            <a:r>
              <a:rPr lang="en-US" sz="3600" b="1" dirty="0" smtClean="0"/>
              <a:t>never </a:t>
            </a:r>
            <a:r>
              <a:rPr lang="en-US" sz="3600" b="1" dirty="0"/>
              <a:t>been shown mercy? </a:t>
            </a:r>
          </a:p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Compassion, understanding, forgiveness</a:t>
            </a:r>
          </a:p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600" b="1" dirty="0"/>
              <a:t>Hate the sin … love the sinner</a:t>
            </a:r>
            <a:endParaRPr lang="en-US" sz="36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91550" cy="1295401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the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clean (pure) </a:t>
            </a:r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of heart, for they will see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God …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4953000" cy="4953000"/>
          </a:xfrm>
        </p:spPr>
        <p:txBody>
          <a:bodyPr>
            <a:noAutofit/>
          </a:bodyPr>
          <a:lstStyle/>
          <a:p>
            <a:pPr marL="274320" indent="-27432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i="1" dirty="0"/>
              <a:t>“Pure”  </a:t>
            </a:r>
            <a:r>
              <a:rPr lang="en-US" sz="2800" b="1" dirty="0"/>
              <a:t>(Gk.) means </a:t>
            </a:r>
            <a:r>
              <a:rPr lang="en-US" sz="2800" b="1" i="1" dirty="0"/>
              <a:t>‘clean, blameless, free of guilt’</a:t>
            </a:r>
          </a:p>
          <a:p>
            <a:pPr marL="274320" indent="-27432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Not just an external show of piety, but a deep, internal conviction of loving God above all things</a:t>
            </a:r>
          </a:p>
          <a:p>
            <a:pPr marL="274320" indent="-27432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Ps 51:10, </a:t>
            </a:r>
            <a:r>
              <a:rPr lang="en-US" sz="2800" b="1" i="1" dirty="0"/>
              <a:t>‘A </a:t>
            </a:r>
            <a:r>
              <a:rPr lang="en-US" sz="2800" b="1" i="1" dirty="0"/>
              <a:t>clean heart create for me, </a:t>
            </a:r>
            <a:r>
              <a:rPr lang="en-US" sz="2800" b="1" i="1" dirty="0"/>
              <a:t>O God; renew </a:t>
            </a:r>
            <a:r>
              <a:rPr lang="en-US" sz="2800" b="1" i="1" dirty="0"/>
              <a:t>within me a steadfast </a:t>
            </a:r>
            <a:r>
              <a:rPr lang="en-US" sz="2800" b="1" i="1" dirty="0"/>
              <a:t>spirit.’</a:t>
            </a:r>
            <a:endParaRPr lang="en-US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1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the peacemakers, for they will be called children of </a:t>
            </a:r>
            <a:r>
              <a:rPr lang="en-US" sz="4300" dirty="0" smtClean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God </a:t>
            </a:r>
            <a:endParaRPr lang="en-US" sz="43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19601" y="1524000"/>
            <a:ext cx="4297680" cy="4724400"/>
          </a:xfrm>
        </p:spPr>
        <p:txBody>
          <a:bodyPr/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The ultimate expression of peace … Jesus laid down his life in order to reconcile us back to the Father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dirty="0"/>
              <a:t>When we carry that message to others … we are </a:t>
            </a:r>
            <a:r>
              <a:rPr lang="en-US" sz="2800" b="1" i="1" dirty="0" smtClean="0"/>
              <a:t>peacemakers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/>
              <a:t>True peace does not exist apart from God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9" y="1600200"/>
            <a:ext cx="4038600" cy="28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91550" cy="12192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Gill Sans Ultra Bold Condensed" panose="020B0A06020104020203" pitchFamily="34" charset="0"/>
                <a:cs typeface="Aharoni" panose="02010803020104030203" pitchFamily="2" charset="-79"/>
              </a:rPr>
              <a:t>Blessed are those who are persecuted for the sake of righteousness … </a:t>
            </a:r>
            <a:endParaRPr lang="en-US" sz="4000" dirty="0">
              <a:solidFill>
                <a:schemeClr val="accent2"/>
              </a:solidFill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595360" cy="685800"/>
          </a:xfrm>
        </p:spPr>
        <p:txBody>
          <a:bodyPr/>
          <a:lstStyle/>
          <a:p>
            <a:pPr marL="0" indent="0" algn="r">
              <a:buNone/>
            </a:pPr>
            <a:r>
              <a:rPr lang="en-US" sz="3800" spc="0" dirty="0">
                <a:solidFill>
                  <a:schemeClr val="accent2"/>
                </a:solidFill>
                <a:latin typeface="Gill Sans Ultra Bold Condensed" panose="020B0A06020104020203" pitchFamily="34" charset="0"/>
                <a:ea typeface="+mj-ea"/>
                <a:cs typeface="Aharoni" panose="02010803020104030203" pitchFamily="2" charset="-79"/>
              </a:rPr>
              <a:t>… for theirs in the kingdom of heaven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4" y="1981200"/>
            <a:ext cx="8686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000" b="1" spc="30" dirty="0">
                <a:solidFill>
                  <a:schemeClr val="tx2"/>
                </a:solidFill>
                <a:cs typeface="Tahoma" pitchFamily="34" charset="0"/>
              </a:rPr>
              <a:t>Being fearless in sharing the faith with </a:t>
            </a:r>
            <a:r>
              <a:rPr lang="en-US" sz="3000" b="1" spc="30" dirty="0" smtClean="0">
                <a:solidFill>
                  <a:schemeClr val="tx2"/>
                </a:solidFill>
                <a:cs typeface="Tahoma" pitchFamily="34" charset="0"/>
              </a:rPr>
              <a:t>others, no matter the consequences</a:t>
            </a:r>
          </a:p>
          <a:p>
            <a:pPr marL="457200" indent="-457200"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000" b="1" spc="30" dirty="0" smtClean="0">
                <a:solidFill>
                  <a:schemeClr val="tx2"/>
                </a:solidFill>
                <a:cs typeface="Tahoma" pitchFamily="34" charset="0"/>
              </a:rPr>
              <a:t>Unrighteous behavior is not blessed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000" b="1" spc="30" dirty="0" smtClean="0">
                <a:solidFill>
                  <a:schemeClr val="tx2"/>
                </a:solidFill>
                <a:cs typeface="Tahoma" pitchFamily="34" charset="0"/>
              </a:rPr>
              <a:t>Being fearless in defending the faith requires great TRUST in God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v"/>
            </a:pPr>
            <a:endParaRPr lang="en-US" sz="2800" b="1" spc="30" dirty="0">
              <a:solidFill>
                <a:schemeClr val="tx2"/>
              </a:solidFill>
              <a:cs typeface="Tahoma" pitchFamily="34" charset="0"/>
            </a:endParaRPr>
          </a:p>
        </p:txBody>
      </p:sp>
      <p:pic>
        <p:nvPicPr>
          <p:cNvPr id="4098" name="Picture 2" descr="C:\Users\mstewart\Downloads\20180119_103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43809"/>
            <a:ext cx="48006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183</TotalTime>
  <Words>424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The beatitudes  of Jesus </vt:lpstr>
      <vt:lpstr>Blessed are the poor in spirit, for theirs is the kingdom of heaven …</vt:lpstr>
      <vt:lpstr>Blessed are they who mourn, for they will be comforted …</vt:lpstr>
      <vt:lpstr>Blessed are the meek, for they will inherit the land …</vt:lpstr>
      <vt:lpstr>Blessed are they who hunger and thirst for righteousness … </vt:lpstr>
      <vt:lpstr>Blessed are the merciful, for they will be shown mercy …</vt:lpstr>
      <vt:lpstr>Blessed are the clean (pure) of heart, for they will see God …</vt:lpstr>
      <vt:lpstr>Blessed are the peacemakers, for they will be called children of God </vt:lpstr>
      <vt:lpstr>Blessed are those who are persecuted for the sake of righteousness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beatitudes  of Jesus</dc:title>
  <dc:creator>Michael Stewart</dc:creator>
  <cp:lastModifiedBy>Michael Stewart</cp:lastModifiedBy>
  <cp:revision>17</cp:revision>
  <dcterms:created xsi:type="dcterms:W3CDTF">2018-03-08T02:08:49Z</dcterms:created>
  <dcterms:modified xsi:type="dcterms:W3CDTF">2018-03-12T20:03:50Z</dcterms:modified>
</cp:coreProperties>
</file>